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0077450" cy="756285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32A18A2-5FE4-4B9C-9F6D-838B49B9C8A0}" styleName="">
    <a:wholeTbl>
      <a:tcStyle>
        <a:tcBdr/>
      </a:tcStyle>
    </a:wholeTbl>
    <a:band1H>
      <a:tcStyle>
        <a:tcBdr/>
      </a:tcStyle>
    </a:band1H>
    <a:band1V>
      <a:tcStyle>
        <a:tcBdr/>
      </a:tcStyle>
    </a:band1V>
    <a:lastCol>
      <a:tcStyle>
        <a:tcBdr/>
      </a:tcStyle>
    </a:lastCol>
    <a:firstCol>
      <a:tcStyle>
        <a:tcBdr/>
      </a:tcStyle>
    </a:firstCol>
    <a:lastRow>
      <a:tcStyle>
        <a:tcBdr/>
      </a:tcStyle>
    </a:lastRow>
    <a:firstRow>
      <a:tcStyle>
        <a:tcBdr/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3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3CDB01-C597-4E20-938F-580A5FE9294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561980-0BC7-4C2B-B8F8-7D45E7669167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3ED945-DE8B-4094-BD42-3FBE4918E2AB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16B579-9024-47AC-9951-3162E2DAA926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BD88DE4-E652-4457-BE2A-8C83B0060317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96021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D8AC40-7CE2-4FF1-8472-4D6AAACB55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64282"/>
            <a:ext cx="5028477" cy="3771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1A301C-A16F-42A2-ACF4-9A71A2C769F0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3DDD543C-2E18-49EA-8F39-B770B6D62A1D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5E6FB-DCF3-41B2-BC01-75C4A9A2DBF8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12CD0E-BA77-494A-945C-7D5FF4CAB2CE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98D5D8-12AC-45FA-B913-9AFA18912CD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52344F51-7276-4ED0-9EB7-DE31CF08AD0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68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20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Liberation Sans" pitchFamily="1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275C19AF-A0BE-44DB-B370-FF9E3C5171AC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6C22C61-E396-4B5C-8B91-9F32D51FD7AE}" type="slidenum">
              <a:t>1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4904E7F7-5918-43AF-9425-504E95EC1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3A729B80-2B39-4760-9D97-47BFE5C82A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08FF1B4-A4BB-43E4-8D67-58989FE173D2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17CA9C4-B2CB-44B0-8827-E3D3E9F693A2}" type="slidenum">
              <a:t>10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1B516ACE-8F27-43DE-9A55-FD9A5EFA3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3B054658-DE1F-41AD-AF93-B6847223C57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4EE02431-6D28-4398-B26A-563428634CC3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8FA2B2D-2286-4594-AF93-1F5BADB5EE78}" type="slidenum">
              <a:t>11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6324C3C0-12B4-4F44-89A5-8853893773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20923E51-4DBE-4C54-BC54-0E26F08AE5A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587855B7-F509-4160-BD3F-1A2A276B51BF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4E89EDF-5F6A-4E6A-8F73-9C7CC2208E95}" type="slidenum">
              <a:t>12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D219D6AF-BBF4-4700-8365-2888561584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219E9767-8AB8-4400-BB40-A0B60B3910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2649849-BB22-4981-AEC3-8FB520E8D68A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BECC8D8-8634-4EE5-84B1-3773AE8F02A0}" type="slidenum">
              <a:t>13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0229B999-C4C5-4060-98B5-C2043D40FD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6FEF085E-B5C2-4BA0-862A-0C0BAE36A00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2A034C53-9A03-4DF1-B2D9-E11A81F13FDB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8B6CFE7-ED62-4849-961D-3A66F28C7D27}" type="slidenum">
              <a:t>14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B39381C2-182D-42E7-8F4B-2A54C29AFF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C6F8E745-A881-4AFB-8B7E-4F92FC7F877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725761B-7D72-4099-B312-1700403927BA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71685E0-D7C0-49E1-9EB0-E7C4DFCF173A}" type="slidenum">
              <a:t>15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F45D0C6B-AAD5-4C7E-9413-EF1455E12F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85AFE3E2-DDD9-4C6C-ACC1-8CBFA2BF8FB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B35DBED-1569-40AC-8076-89686EECB948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7F96870-C6C6-4C8E-BECD-F2295E54C7FD}" type="slidenum">
              <a:t>16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615CDD64-61A4-4353-B13E-208938ADE6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1373CDDD-7FBD-4D86-88F5-EC5812121C6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FA3EEDB5-92B5-4DAD-B9ED-337512BDE3C2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64D9B14-CDF5-42CC-BB07-77C419D0EE4E}" type="slidenum">
              <a:t>17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9B8F37AD-D158-4E93-89C4-633AC34315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F8C4633D-FC49-4181-B321-444614185D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2435A01-3167-4F5C-B90B-2BC018E5C6FD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483BCC6-9303-4795-A321-A88047E0C1AB}" type="slidenum">
              <a:t>18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0251DA47-80E3-454F-A4E0-34B727521C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84969C57-67AF-486C-85A5-CC145207C7D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DD0BBCC4-E027-4639-879D-AACFF9E337DC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6E74AB9-3E18-4869-9A8A-6C682F81304D}" type="slidenum">
              <a:t>19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FC9F3F39-53F8-441B-BEF8-FFBCA5D3A4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9ECBB74D-177D-4EF9-9220-51598EF5A5F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660B73-A468-4535-85C7-70764798D0B3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BF1D1E4-6C15-435F-915E-28BBF7C9A1A6}" type="slidenum">
              <a:t>2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58B6E4AF-1AA8-4537-B664-3462E6C2FB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8551" y="365129"/>
            <a:ext cx="5027608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F8A19BB7-EB04-4DE8-80C5-BC4AD5867F6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DC5B29A-EBCC-4B2C-B244-B66E51BDD638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F9EEDC3-EBF5-472D-8FC6-4CE52AA3086E}" type="slidenum">
              <a:t>20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CF0A5B6D-DB50-447B-BE72-EF3B795DC5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7CF7C8C3-ACF9-4C69-956C-B706219869E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4109C4D-5E43-4D71-BB7F-3EC2BF961013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A4387AE-4D42-4E37-BB99-554CE09714C6}" type="slidenum">
              <a:t>21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E3354E58-9EA6-4DE6-91F2-284B86219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9F14BA14-6D66-48FE-8B22-565D891DC03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74838971-DAA3-4933-995D-BB303C4FB160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A348827-F6C0-4287-9F4F-A063757A6E9F}" type="slidenum">
              <a:t>22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198AC287-ABAA-43B6-8B9B-652A69F7A9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1EF58AF6-5B08-44AE-B764-05BBC8C605E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48B51A29-DE3D-4233-BEE9-1EDE16F19363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2EE8934-B363-4288-AD22-707968166CC8}" type="slidenum">
              <a:t>23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0FD07002-0E22-4AB4-B0E4-14F711C6CC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C6433061-3372-4DD6-963F-3F298FC0E0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59C4825C-CE39-46B2-996A-884050C51BA6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4ADD4DE-B725-41BE-986C-EF27C6BE7C06}" type="slidenum">
              <a:t>24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F63E7299-0645-44CC-A807-D2C28114F6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A0CC2C34-1DEE-4C10-89EF-307BE671B6E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5F5D22CC-10FC-4386-B16F-03E71B22BCF5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9F0BF34-304C-443A-BD2D-A31A19C47650}" type="slidenum">
              <a:t>25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90DEB7A7-5227-4778-AB41-E0194C2BE5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D6FB19EC-6F6C-44AD-A927-9DEC6242B04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D84ED5E4-307B-41EC-9A81-7E69A676D976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60F2504-0F1A-4E08-B80E-D8A52D8D8F79}" type="slidenum">
              <a:t>26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AD44F888-FF1A-46E0-8481-6FB5793E9F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8B405550-D057-43D6-A500-D80F643F5FB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2BEECE3-A1C5-453C-B592-A71B5F70099F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16BDA70-C8BD-4615-9A73-2E265DF273E1}" type="slidenum">
              <a:t>27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6BFF32A8-858F-4F26-BCB7-A1F763FBBC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78ED2295-2244-4836-9BD1-F05113F4B72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F9A4E0AC-730D-4280-89CD-020561C41CCF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E47E28E-1CE8-4C4C-A8E7-8CF899072F84}" type="slidenum">
              <a:t>28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73F19C98-B214-4696-BC37-23C55505B8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82D90666-FA69-42C0-A3D7-4C339F17AD7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5F9DD2-0D7C-4BE1-A088-6E3D5D3E7AF8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D488D12-9B7D-4FB8-8E58-F772C01233DE}" type="slidenum">
              <a:t>29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E3DA0292-F95A-497D-BF83-383D85C4A0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E9D44CF9-836A-4520-8E3C-B91AC4322C6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5B540A76-5BFC-4F11-AA4B-9B2E0856D574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A606CE3-855C-482B-8383-4D82EE063354}" type="slidenum">
              <a:t>3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83B0F2C4-D892-4302-B311-288A410414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2AC702F8-587E-48C4-823C-603EA1BCAA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A3E6A54-0952-4E34-AB35-0FCC688F673C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E47B650-00DC-48E7-A6A9-1D9E985CAEAF}" type="slidenum">
              <a:t>30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85C84C92-358D-414F-AC0C-36C8D1B9F7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F2837CEB-453E-467B-BC02-F8D42F0BB6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40DEB348-4050-4831-9B11-6450919E1CA8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E63FC3C-DD8D-4C85-A441-74E1C15A46F5}" type="slidenum">
              <a:t>31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DA874C18-7527-422B-A975-E6081BFDAC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3ABC427B-C418-46C7-93F1-69DE2B1184B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E7BC6CF-B0B6-4E12-998E-3A5423480544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DE13BD3-7E2B-4466-8F54-19A7F3B71B68}" type="slidenum">
              <a:t>32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C08826B9-2E41-4FF0-9C0B-61E2330996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21F8DD5D-3FE8-42EC-8DBD-E79F097A93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D22DD21-65FA-4907-88BB-B55308760EA0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88DF449-111C-4857-B799-8B9B19375C22}" type="slidenum">
              <a:t>33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28356C08-4B62-4B33-B6DE-F6E8EBAA99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EA216158-3ABB-46EA-B294-84CD834194E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11F5DCC2-64A0-4805-91CB-5A704C101A61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2B821F1-7413-49BB-B45B-CDE259C06B81}" type="slidenum">
              <a:t>4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A0D3EB00-4F20-42C6-A01D-4E07C2A12F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8B77FB5A-9C9D-4621-8E45-5C4D9186CBD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753B8011-9E0F-4208-B45D-9AC210405D4A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A5B1D0-6EFF-4E04-83D1-2DA165E08768}" type="slidenum">
              <a:t>5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8C81CAB9-C146-4CC5-8D41-2EEFF49196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05294B86-BEF2-406C-A8C9-062FC9E325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7AADE6D9-1982-4BA2-9B0D-ED043458D236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E7B0C1-569C-47D4-B040-A8C4E0091906}" type="slidenum">
              <a:t>6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DF14EDDB-0F2D-48B4-AB80-9406EBE698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ECE15C76-1018-49E5-903B-2A356F3FD5C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8FB3D9DA-4AB3-4EEC-929E-EDDD31EC6F23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036C5CA-D8C8-49ED-B210-720652A69206}" type="slidenum">
              <a:t>7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62DC9125-B93A-411E-8F0C-A847838949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62DAE3A4-241D-4788-AE88-968161B0F9B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755127A5-ADEF-482E-8614-DDA85C1B36FA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4991688-BC0D-41F3-B15D-E47B36CAE85B}" type="slidenum">
              <a:t>8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984D2CAF-4309-472C-84DB-9F0102FD0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5765E08D-BCED-4996-BA3C-DAEFCD28B34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75546846-A343-439C-9647-007469EA2D88}"/>
              </a:ext>
            </a:extLst>
          </p:cNvPr>
          <p:cNvSpPr txBox="1"/>
          <p:nvPr/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D11A9E3-6085-41F1-A5F2-DA8FB0C84B73}" type="slidenum">
              <a:t>9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Slide Image Placeholder 1">
            <a:extLst>
              <a:ext uri="{FF2B5EF4-FFF2-40B4-BE49-F238E27FC236}">
                <a16:creationId xmlns:a16="http://schemas.microsoft.com/office/drawing/2014/main" id="{51EFFDA9-A4E0-48B1-88B5-790FCBABC0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91" y="763588"/>
            <a:ext cx="5026027" cy="3771899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Notes Placeholder 2">
            <a:extLst>
              <a:ext uri="{FF2B5EF4-FFF2-40B4-BE49-F238E27FC236}">
                <a16:creationId xmlns:a16="http://schemas.microsoft.com/office/drawing/2014/main" id="{05776C55-AA6E-4BD4-A9A3-3B36B4766D0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BA0AA-96AB-4D8F-B108-0B97AC4A446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60472" y="1238253"/>
            <a:ext cx="7558092" cy="2632072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64765A-F9E6-4DDC-A233-3FF5CE629D8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60472" y="3971925"/>
            <a:ext cx="7558092" cy="1825627"/>
          </a:xfrm>
        </p:spPr>
        <p:txBody>
          <a:bodyPr anchorCtr="1"/>
          <a:lstStyle>
            <a:lvl1pPr algn="ctr"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2A9350-B72C-4072-B6A7-E9D73B400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2E286-3661-4C37-A1C2-2C09D7A43C3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CCD47-2DB1-43A7-A564-C032A13BF55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F2910A-B8E5-45F7-8E7B-7E6EF0A8A21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20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E442C-D0B9-4D67-A91E-686AE2613D3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903F34-ADD7-4E19-95D3-ED04342EBC3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A98AF-489D-4DA3-ABF6-02AE1A7E8A1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2A6AB-D1BA-46CD-9916-67C52CBCC47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A9383-E09D-4020-AFB4-57016AC2EA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788765-ACBF-45F5-BFBC-212200D5FD1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703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35B222-491C-4284-9FD1-9129E37D0EF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7305671" y="301623"/>
            <a:ext cx="2266953" cy="585311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3FB3FA-3E9C-41B4-8553-0E397E3CFE3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503240" y="301623"/>
            <a:ext cx="6650038" cy="585311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9E923-922F-457A-8953-B7DA039D3AD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84F38-6DF2-4EF0-AE19-BEF9C98F394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2DE12-2264-437A-AF52-25795A17D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E074F8-77AA-420E-B3A4-05312AF81E5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333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301D3-5DB6-41CE-AAC1-6FBAF59CB84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8B112-2D5A-4CEB-B055-82C4CC59E05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0978A-F54A-400F-9332-6A21282FD7C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FAE82-5FB1-4D20-AA0C-0E001816DA3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5102B-3839-4C00-A77C-FD7FD6B91A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271FDF-4486-4EA5-95BC-F1C64F14DA1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66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A378C-CF0B-4D35-B989-0EA3C50FB2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7391" y="1885950"/>
            <a:ext cx="8691564" cy="3144841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572304-49CF-4896-8892-E8CE569677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7391" y="5060947"/>
            <a:ext cx="8691564" cy="1654177"/>
          </a:xfrm>
        </p:spPr>
        <p:txBody>
          <a:bodyPr/>
          <a:lstStyle>
            <a:lvl1pPr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4776BD-56DB-4FE8-834A-47B09329FF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F2D425-AE50-4101-8DFA-8E4AFC2F0E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71775E-0888-46A2-9665-DB9AE224B8D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71F6A0-CABE-4041-82FA-D844A7E229B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721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C6AF8-8900-40DF-AB67-B4C46FBEDA6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BE8D5-FF1C-4822-BB5F-CE982977C6F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3240" y="1770058"/>
            <a:ext cx="4457700" cy="438467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0A7F99-F078-4304-BA8E-1AAE17692A72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113333" y="1770058"/>
            <a:ext cx="4459291" cy="438467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4D0A5F-2188-4B7B-81B8-B943385A110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298430-2F6F-485F-8A8D-39B6520D9FA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987692-F843-4147-A8F6-B523167B3E3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B1E52C-D340-4773-97CF-ADA2BE968E4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CD0B9-F990-40ED-A5F4-2D6370CD9E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403222"/>
            <a:ext cx="8691564" cy="146049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655A2-FA30-4D4C-BBE5-70DBF64F41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3736" y="1854202"/>
            <a:ext cx="4264020" cy="908054"/>
          </a:xfrm>
        </p:spPr>
        <p:txBody>
          <a:bodyPr anchor="b"/>
          <a:lstStyle>
            <a:lvl1pPr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862988-1C6C-4C90-91EA-156E7E95464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93736" y="2762246"/>
            <a:ext cx="4264020" cy="406399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3EE0B0-D7E7-4CD6-A79A-8A8D27C791A8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102223" y="1854202"/>
            <a:ext cx="4283077" cy="908054"/>
          </a:xfrm>
        </p:spPr>
        <p:txBody>
          <a:bodyPr anchor="b"/>
          <a:lstStyle>
            <a:lvl1pPr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5A7ADC-A7D5-4892-9DB0-99B0425295D9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5102223" y="2762246"/>
            <a:ext cx="4283077" cy="406399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C55C7C-74DB-4CC2-B2C3-7E2B5C0BD73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4A4038-CCA2-4BC7-85EF-9E53D17704F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0CE12E-52E5-4F4D-BF7A-22A9A5DF12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D3D4B2-14A0-4249-B5B4-FBC6D98902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277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7D5B8-16C4-4C48-82E4-62E0CC12C7E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B0540D-AFA2-4AD1-99E9-421697A790A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32BFD7-F745-4463-8635-0283EE1D36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7DF86B-DC10-4FAA-AB7B-202C6966C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2B73BE-F48A-4EE0-B96C-37F0344F01C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27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6F2001-7DC9-4AEE-BC8A-F7965AE76C0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C947A4-1CCE-40FC-B2CC-146B5474CC9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81A72-AB32-490E-8BC6-BE471E3D76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CB2F88-4285-4202-B707-366F3EA4A2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82321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CE537-E4BB-43D8-A113-40FCEE9D5A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504821"/>
            <a:ext cx="3251204" cy="1763713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6707D-3BCA-4583-B216-32EAC57A293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84658" y="1089022"/>
            <a:ext cx="5100632" cy="5373691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B2B65B-7CCD-422E-AB43-124A777DC46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36" y="2268534"/>
            <a:ext cx="3251204" cy="4203697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2F804F-11B2-4123-B90C-2878A443947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A8F347-3243-482F-A340-AFA7E502DD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F63701-9A63-4FC0-BFEB-995E5A76F1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34EB10-0E48-4FC8-819C-951CE3EBDD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02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04386-994F-4D31-AAD8-F1BCC9E14E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504821"/>
            <a:ext cx="3251204" cy="1763713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87653D-719D-4664-B934-E70CFE9C046C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4284658" y="1089022"/>
            <a:ext cx="5100632" cy="5373691"/>
          </a:xfrm>
        </p:spPr>
        <p:txBody>
          <a:bodyPr/>
          <a:lstStyle>
            <a:lvl1pPr>
              <a:defRPr lang="en-CA"/>
            </a:lvl1pPr>
          </a:lstStyle>
          <a:p>
            <a:pPr lvl="0"/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B5AB1-683D-4B3C-ADBB-DF571A65EC4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36" y="2268534"/>
            <a:ext cx="3251204" cy="4203697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5CE525-78C3-4F7D-B9BF-FCE3166C17C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471631-41F5-47B2-A792-E56ACCC717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1408DE-5537-482D-8FE7-6032423FB90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84968B-D260-4894-9224-F5DD4D07640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08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1E0DA7-24DD-48B0-8578-D7C91E582B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642" y="301322"/>
            <a:ext cx="9068763" cy="126252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0B6D2A-6890-4141-9633-E7D7131622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642" y="1769400"/>
            <a:ext cx="9068763" cy="438551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4554D-46B4-4CD1-BB9B-086C7BFC7B1B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642" y="6888961"/>
            <a:ext cx="2347557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B7F7F-AF93-4AE8-B007-657828172142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5916" y="6888961"/>
            <a:ext cx="3193916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5D79A-1DB4-457B-8DB5-28C48AC2E16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4838" y="6888961"/>
            <a:ext cx="2347557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8D66AF2D-8DEA-4C94-8C78-43844D5A485A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Liberation Sans" pitchFamily="18"/>
        </a:defRPr>
      </a:lvl1pPr>
    </p:titleStyle>
    <p:bodyStyle>
      <a:lvl1pPr marL="0" marR="0" lvl="0" indent="0" defTabSz="914400" rtl="0" fontAlgn="auto" hangingPunct="0">
        <a:lnSpc>
          <a:spcPct val="100000"/>
        </a:lnSpc>
        <a:spcBef>
          <a:spcPts val="1415"/>
        </a:spcBef>
        <a:spcAft>
          <a:spcPts val="0"/>
        </a:spcAft>
        <a:buNone/>
        <a:tabLst/>
        <a:defRPr lang="en-US" sz="3200" b="0" i="0" u="none" strike="noStrike" kern="1200" cap="none" spc="0" baseline="0">
          <a:solidFill>
            <a:srgbClr val="000000"/>
          </a:solidFill>
          <a:highlight>
            <a:scrgbClr r="0" g="0" b="0">
              <a:alpha val="0"/>
            </a:scrgbClr>
          </a:highlight>
          <a:uFillTx/>
          <a:latin typeface="Liberation Sans" pitchFamily="18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76692-5793-42F8-A01D-EFE6F7A1941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en-US"/>
              <a:t>Global Warming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71D65B6A-8768-465B-BD4A-9F5E9AC07191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845082" y="1769400"/>
            <a:ext cx="4385517" cy="4385517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5658C28C-6FB4-455B-95F4-1234F797D19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149918" y="2013481"/>
            <a:ext cx="5785198" cy="354815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47C06-17DD-4590-9255-521C76D4C5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642" y="182880"/>
            <a:ext cx="9068763" cy="1097636"/>
          </a:xfrm>
        </p:spPr>
        <p:txBody>
          <a:bodyPr/>
          <a:lstStyle/>
          <a:p>
            <a:pPr lvl="0"/>
            <a:r>
              <a:rPr lang="en-US"/>
              <a:t>Global CO2 Levels &amp; Temp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F1864B5D-8CEF-4A3C-8693-4EC9ACD3A8F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31163" y="1554836"/>
            <a:ext cx="8583838" cy="549468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974C3-5961-459C-AC52-143218864EF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Composition of Earth’s Atmosphere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94BC6132-996F-4961-808B-3F5FF5AA3451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566160" y="1769400"/>
            <a:ext cx="2834640" cy="4814279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page13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44E7D-FA52-446F-BAB9-3D6A3708BA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en-US" sz="3200"/>
              <a:t>The Main GHGs</a:t>
            </a:r>
          </a:p>
        </p:txBody>
      </p:sp>
      <p:graphicFrame>
        <p:nvGraphicFramePr>
          <p:cNvPr id="3" name="Table Placeholder 2">
            <a:extLst>
              <a:ext uri="{FF2B5EF4-FFF2-40B4-BE49-F238E27FC236}">
                <a16:creationId xmlns:a16="http://schemas.microsoft.com/office/drawing/2014/main" id="{919DC241-55AA-4C23-B432-109D6E060913}"/>
              </a:ext>
            </a:extLst>
          </p:cNvPr>
          <p:cNvGraphicFramePr>
            <a:graphicFrameLocks noGrp="1"/>
          </p:cNvGraphicFramePr>
          <p:nvPr>
            <p:ph type="tbl" idx="4294967295"/>
          </p:nvPr>
        </p:nvGraphicFramePr>
        <p:xfrm>
          <a:off x="503642" y="1769400"/>
          <a:ext cx="9068397" cy="3388318"/>
        </p:xfrm>
        <a:graphic>
          <a:graphicData uri="http://schemas.openxmlformats.org/drawingml/2006/table">
            <a:tbl>
              <a:tblPr firstRow="1" bandRow="1">
                <a:effectLst/>
                <a:tableStyleId>{232A18A2-5FE4-4B9C-9F6D-838B49B9C8A0}</a:tableStyleId>
              </a:tblPr>
              <a:tblGrid>
                <a:gridCol w="1814041">
                  <a:extLst>
                    <a:ext uri="{9D8B030D-6E8A-4147-A177-3AD203B41FA5}">
                      <a16:colId xmlns:a16="http://schemas.microsoft.com/office/drawing/2014/main" val="988418270"/>
                    </a:ext>
                  </a:extLst>
                </a:gridCol>
                <a:gridCol w="1814041">
                  <a:extLst>
                    <a:ext uri="{9D8B030D-6E8A-4147-A177-3AD203B41FA5}">
                      <a16:colId xmlns:a16="http://schemas.microsoft.com/office/drawing/2014/main" val="314329153"/>
                    </a:ext>
                  </a:extLst>
                </a:gridCol>
                <a:gridCol w="1675436">
                  <a:extLst>
                    <a:ext uri="{9D8B030D-6E8A-4147-A177-3AD203B41FA5}">
                      <a16:colId xmlns:a16="http://schemas.microsoft.com/office/drawing/2014/main" val="109488861"/>
                    </a:ext>
                  </a:extLst>
                </a:gridCol>
                <a:gridCol w="1952637">
                  <a:extLst>
                    <a:ext uri="{9D8B030D-6E8A-4147-A177-3AD203B41FA5}">
                      <a16:colId xmlns:a16="http://schemas.microsoft.com/office/drawing/2014/main" val="3538809159"/>
                    </a:ext>
                  </a:extLst>
                </a:gridCol>
                <a:gridCol w="1812596">
                  <a:extLst>
                    <a:ext uri="{9D8B030D-6E8A-4147-A177-3AD203B41FA5}">
                      <a16:colId xmlns:a16="http://schemas.microsoft.com/office/drawing/2014/main" val="1264892664"/>
                    </a:ext>
                  </a:extLst>
                </a:gridCol>
              </a:tblGrid>
              <a:tr h="861840"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Gas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Lifetime (Yrs)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Proportion vs CO2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Global Warming Potential vs CO2</a:t>
                      </a:r>
                    </a:p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over 20 Yrs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9682151"/>
                  </a:ext>
                </a:extLst>
              </a:tr>
              <a:tr h="861840"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Carbon Dioxide</a:t>
                      </a:r>
                    </a:p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(CO2)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30-95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Fossil Fuels</a:t>
                      </a:r>
                    </a:p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Agriculture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677758"/>
                  </a:ext>
                </a:extLst>
              </a:tr>
              <a:tr h="861840"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Methane</a:t>
                      </a:r>
                    </a:p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(CH4)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1/220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84x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Oil &amp; gas</a:t>
                      </a:r>
                    </a:p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Agriculture</a:t>
                      </a:r>
                    </a:p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Waste Mgmt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499041"/>
                  </a:ext>
                </a:extLst>
              </a:tr>
              <a:tr h="803163"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Nitrous Oxide</a:t>
                      </a:r>
                    </a:p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(NO2)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1/1350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264x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Fertilizer use</a:t>
                      </a:r>
                    </a:p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Fossil fuels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132515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444E24-B69E-4335-A74A-7166ADE50EC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0996" y="5315041"/>
            <a:ext cx="9068763" cy="2091598"/>
          </a:xfrm>
        </p:spPr>
        <p:txBody>
          <a:bodyPr/>
          <a:lstStyle/>
          <a:p>
            <a:pPr lvl="0"/>
            <a:r>
              <a:rPr lang="en-US" sz="1800"/>
              <a:t>-also water vapour, CFCs, HFCs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3C1F3-D37A-4238-ADF2-8F0BBEEAA0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en-US" sz="3200"/>
              <a:t>Sources of GHGs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DA0131-B6DA-4746-94AB-72D12966BFB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 rot="9591">
            <a:off x="2517828" y="6306891"/>
            <a:ext cx="4425476" cy="4385517"/>
          </a:xfrm>
        </p:spPr>
        <p:txBody>
          <a:bodyPr/>
          <a:lstStyle/>
          <a:p>
            <a:pPr lvl="0"/>
            <a:r>
              <a:rPr lang="en-US" sz="1200"/>
              <a:t>https://allianz.com/en/about_us/open-knowledge/topics/environment/articles/140912-fifteen-sources-of-greenhouse-gases.html/#!m4432cf0e-cb70-4ff1-bc0e-5e5c2797e856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88EC76A9-01D7-4FA5-B781-C45C703F25D5}"/>
              </a:ext>
            </a:extLst>
          </p:cNvPr>
          <p:cNvGraphicFramePr>
            <a:graphicFrameLocks noGrp="1"/>
          </p:cNvGraphicFramePr>
          <p:nvPr>
            <p:ph type="tbl" idx="4294967295"/>
          </p:nvPr>
        </p:nvGraphicFramePr>
        <p:xfrm>
          <a:off x="640080" y="1740962"/>
          <a:ext cx="8991002" cy="3680999"/>
        </p:xfrm>
        <a:graphic>
          <a:graphicData uri="http://schemas.openxmlformats.org/drawingml/2006/table">
            <a:tbl>
              <a:tblPr firstRow="1" bandRow="1">
                <a:effectLst/>
                <a:tableStyleId>{232A18A2-5FE4-4B9C-9F6D-838B49B9C8A0}</a:tableStyleId>
              </a:tblPr>
              <a:tblGrid>
                <a:gridCol w="2250722">
                  <a:extLst>
                    <a:ext uri="{9D8B030D-6E8A-4147-A177-3AD203B41FA5}">
                      <a16:colId xmlns:a16="http://schemas.microsoft.com/office/drawing/2014/main" val="2314775576"/>
                    </a:ext>
                  </a:extLst>
                </a:gridCol>
                <a:gridCol w="1367284">
                  <a:extLst>
                    <a:ext uri="{9D8B030D-6E8A-4147-A177-3AD203B41FA5}">
                      <a16:colId xmlns:a16="http://schemas.microsoft.com/office/drawing/2014/main" val="1438680665"/>
                    </a:ext>
                  </a:extLst>
                </a:gridCol>
                <a:gridCol w="5373361">
                  <a:extLst>
                    <a:ext uri="{9D8B030D-6E8A-4147-A177-3AD203B41FA5}">
                      <a16:colId xmlns:a16="http://schemas.microsoft.com/office/drawing/2014/main" val="1522468230"/>
                    </a:ext>
                  </a:extLst>
                </a:gridCol>
              </a:tblGrid>
              <a:tr h="389516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Proportion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0398817"/>
                  </a:ext>
                </a:extLst>
              </a:tr>
              <a:tr h="389516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Power Plants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25 – 30%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Coal, oil, natural gas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6568750"/>
                  </a:ext>
                </a:extLst>
              </a:tr>
              <a:tr h="43848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Buildings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heating/cooling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224495"/>
                  </a:ext>
                </a:extLst>
              </a:tr>
              <a:tr h="34992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Industry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Includes cement &amp; petrochemicals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557768"/>
                  </a:ext>
                </a:extLst>
              </a:tr>
              <a:tr h="34992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Transport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road/aviation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938276"/>
                  </a:ext>
                </a:extLst>
              </a:tr>
              <a:tr h="389516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Energy Industry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Includes oil &amp; gas production/coal mining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256153"/>
                  </a:ext>
                </a:extLst>
              </a:tr>
              <a:tr h="674644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Land 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includes deforestation, degradation, land use change/soil 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377264"/>
                  </a:ext>
                </a:extLst>
              </a:tr>
              <a:tr h="34992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Livestock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Carbon dioxide, methane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882221"/>
                  </a:ext>
                </a:extLst>
              </a:tr>
              <a:tr h="34992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Waste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solid &amp; water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5962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2D382-AD63-4106-99C5-5A229D873B2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en-US" sz="3200"/>
              <a:t>Scope of the Climate Change Problem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F123D3-CB00-4AE9-8559-7D9BF3751BA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/>
        <p:txBody>
          <a:bodyPr anchor="ctr" anchorCtr="1"/>
          <a:lstStyle/>
          <a:p>
            <a:pPr lvl="0" algn="ctr"/>
            <a:endParaRPr lang="en-US"/>
          </a:p>
          <a:p>
            <a:pPr lvl="0" algn="ctr"/>
            <a:endParaRPr lang="en-US"/>
          </a:p>
          <a:p>
            <a:pPr lvl="0" algn="ctr"/>
            <a:endParaRPr lang="en-US"/>
          </a:p>
          <a:p>
            <a:pPr lvl="0" algn="ctr"/>
            <a:endParaRPr lang="en-US"/>
          </a:p>
          <a:p>
            <a:pPr lvl="0" algn="ctr"/>
            <a:endParaRPr lang="en-US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1BED62D4-C976-4C3C-9E92-F8C96675976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 rot="11413">
            <a:off x="1096090" y="2171471"/>
            <a:ext cx="8869680" cy="70488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F35B48-1EEB-4D7B-84B6-A72F94243AA0}"/>
              </a:ext>
            </a:extLst>
          </p:cNvPr>
          <p:cNvSpPr txBox="1"/>
          <p:nvPr/>
        </p:nvSpPr>
        <p:spPr>
          <a:xfrm>
            <a:off x="1280160" y="3108960"/>
            <a:ext cx="4197955" cy="2649958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4" tIns="44997" rIns="90004" bIns="44997" anchor="t" anchorCtr="0" compatLnSpc="0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Rolling Stone Magazine – July 19, 2012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2 degrees Celsius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565 Gigatons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2795 Gigatons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D53D5453-52A9-467E-81D6-6134E950CCD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880280" y="91440"/>
            <a:ext cx="6427436" cy="693180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EC8629F6-CA3D-4A00-9AF1-4600166C7B8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847161" y="91440"/>
            <a:ext cx="6427436" cy="704088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349347B8-42CA-43AF-92D7-8C99D1F025AD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11681" y="1769400"/>
            <a:ext cx="7852318" cy="43855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03B6012-AE8D-4E99-BD78-1455A5A3B1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sz="3200"/>
              <a:t>Renewable Energy Capacity Growth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D1DB7D27-8F5F-4963-8678-A02955AE4D1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11681" y="1769400"/>
            <a:ext cx="7852318" cy="43855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34ADA46-5D70-4EA5-A770-5E0AD931F16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sz="3200"/>
              <a:t>Renewable Energy’s Share of theTotal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02118-2248-4A7E-B132-C313B339513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3519" y="837718"/>
            <a:ext cx="7423199" cy="625321"/>
          </a:xfrm>
        </p:spPr>
        <p:txBody>
          <a:bodyPr/>
          <a:lstStyle/>
          <a:p>
            <a:pPr lvl="0"/>
            <a:r>
              <a:rPr lang="en-US"/>
              <a:t>Alaska Carroll Glacier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C736525A-F1A7-4428-BD78-51BC5C8D161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5480" y="1951558"/>
            <a:ext cx="10076404" cy="367200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522D8EAB-601B-4D2E-9481-4FF75B19C2D7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11681" y="1769400"/>
            <a:ext cx="7852318" cy="43855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B577977-6C69-4B9B-9470-E3B262DC9C2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sz="2600"/>
              <a:t>Changes in Fuels Used for Electric Power Generation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7D7DBF62-2A25-4AA4-8CC2-5A4D0B6B4B2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1760" y="1132200"/>
            <a:ext cx="10076404" cy="533160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8B2BEDCE-6FBD-45AE-866B-6501B154466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 rot="3610">
            <a:off x="735753" y="1020342"/>
            <a:ext cx="9136803" cy="565955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43A45B-6DBC-497E-A4DB-EF37925470AE}"/>
              </a:ext>
            </a:extLst>
          </p:cNvPr>
          <p:cNvSpPr txBox="1"/>
          <p:nvPr/>
        </p:nvSpPr>
        <p:spPr>
          <a:xfrm>
            <a:off x="698757" y="6877083"/>
            <a:ext cx="855722" cy="346676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$/Mwh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62AFF7-E26B-4168-90B7-38BBAEA6BAB6}"/>
              </a:ext>
            </a:extLst>
          </p:cNvPr>
          <p:cNvSpPr txBox="1"/>
          <p:nvPr/>
        </p:nvSpPr>
        <p:spPr>
          <a:xfrm>
            <a:off x="1097280" y="1903323"/>
            <a:ext cx="7589520" cy="4441679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Governments: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Federal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  International Cooperation – COP commitments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  Incentives/subsidies/taxes – carbon pricing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  Funding for domestic research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  Funding to developing nations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Provincial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  Incentives/subsidies/taxes – cap and trade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  Green Ontario Fund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                                      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Individual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  Education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  Respond to economic incentives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  Lifestyle choices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 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7BE572-E9F6-4E3E-A0F6-5CDD29C95B7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en-US" sz="3200"/>
              <a:t>What Can We Do?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B76AB0C-4C1C-47EF-9779-260D59E9B578}"/>
              </a:ext>
            </a:extLst>
          </p:cNvPr>
          <p:cNvGraphicFramePr>
            <a:graphicFrameLocks noGrp="1"/>
          </p:cNvGraphicFramePr>
          <p:nvPr/>
        </p:nvGraphicFramePr>
        <p:xfrm>
          <a:off x="1267559" y="2315160"/>
          <a:ext cx="7541276" cy="4872599"/>
        </p:xfrm>
        <a:graphic>
          <a:graphicData uri="http://schemas.openxmlformats.org/drawingml/2006/table">
            <a:tbl>
              <a:tblPr firstRow="1" bandRow="1">
                <a:effectLst/>
                <a:tableStyleId>{232A18A2-5FE4-4B9C-9F6D-838B49B9C8A0}</a:tableStyleId>
              </a:tblPr>
              <a:tblGrid>
                <a:gridCol w="2845082">
                  <a:extLst>
                    <a:ext uri="{9D8B030D-6E8A-4147-A177-3AD203B41FA5}">
                      <a16:colId xmlns:a16="http://schemas.microsoft.com/office/drawing/2014/main" val="226571770"/>
                    </a:ext>
                  </a:extLst>
                </a:gridCol>
                <a:gridCol w="1715761">
                  <a:extLst>
                    <a:ext uri="{9D8B030D-6E8A-4147-A177-3AD203B41FA5}">
                      <a16:colId xmlns:a16="http://schemas.microsoft.com/office/drawing/2014/main" val="1527193764"/>
                    </a:ext>
                  </a:extLst>
                </a:gridCol>
                <a:gridCol w="1490398">
                  <a:extLst>
                    <a:ext uri="{9D8B030D-6E8A-4147-A177-3AD203B41FA5}">
                      <a16:colId xmlns:a16="http://schemas.microsoft.com/office/drawing/2014/main" val="1731854828"/>
                    </a:ext>
                  </a:extLst>
                </a:gridCol>
                <a:gridCol w="1490398">
                  <a:extLst>
                    <a:ext uri="{9D8B030D-6E8A-4147-A177-3AD203B41FA5}">
                      <a16:colId xmlns:a16="http://schemas.microsoft.com/office/drawing/2014/main" val="7957656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Sector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PossibleTotal</a:t>
                      </a:r>
                    </a:p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Atmospheric</a:t>
                      </a:r>
                    </a:p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CO2-EQ</a:t>
                      </a:r>
                    </a:p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Reduction(GT)</a:t>
                      </a:r>
                    </a:p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  <a:ea typeface="Noto Sans CJK SC Regular" pitchFamily="2"/>
                        <a:cs typeface="FreeSans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Net Cost</a:t>
                      </a:r>
                    </a:p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($USbillions)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Net Savings</a:t>
                      </a:r>
                    </a:p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($USbillions)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657379"/>
                  </a:ext>
                </a:extLst>
              </a:tr>
              <a:tr h="349922">
                <a:tc>
                  <a:txBody>
                    <a:bodyPr/>
                    <a:lstStyle/>
                    <a:p>
                      <a:pPr marL="0" marR="0" lvl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Buildings &amp; Cities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4,778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17,906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193611"/>
                  </a:ext>
                </a:extLst>
              </a:tr>
              <a:tr h="349922">
                <a:tc>
                  <a:txBody>
                    <a:bodyPr/>
                    <a:lstStyle/>
                    <a:p>
                      <a:pPr marL="0" marR="0" lvl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246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4,923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20,959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06153"/>
                  </a:ext>
                </a:extLst>
              </a:tr>
              <a:tr h="349922">
                <a:tc>
                  <a:txBody>
                    <a:bodyPr/>
                    <a:lstStyle/>
                    <a:p>
                      <a:pPr marL="0" marR="0" lvl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Food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322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777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10,017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603002"/>
                  </a:ext>
                </a:extLst>
              </a:tr>
              <a:tr h="349922">
                <a:tc>
                  <a:txBody>
                    <a:bodyPr/>
                    <a:lstStyle/>
                    <a:p>
                      <a:pPr marL="0" marR="0" lvl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Land 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1,250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0513782"/>
                  </a:ext>
                </a:extLst>
              </a:tr>
              <a:tr h="349922">
                <a:tc>
                  <a:txBody>
                    <a:bodyPr/>
                    <a:lstStyle/>
                    <a:p>
                      <a:pPr marL="0" marR="0" lvl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1,125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1,040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5345573"/>
                  </a:ext>
                </a:extLst>
              </a:tr>
              <a:tr h="349922">
                <a:tc>
                  <a:txBody>
                    <a:bodyPr/>
                    <a:lstStyle/>
                    <a:p>
                      <a:pPr marL="0" marR="0" lvl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Transport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15,676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22,666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893683"/>
                  </a:ext>
                </a:extLst>
              </a:tr>
              <a:tr h="349922">
                <a:tc>
                  <a:txBody>
                    <a:bodyPr/>
                    <a:lstStyle/>
                    <a:p>
                      <a:pPr marL="0" marR="0" lvl="0" indent="0" algn="l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Women &amp; Girls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1074511"/>
                  </a:ext>
                </a:extLst>
              </a:tr>
              <a:tr h="34992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2625316"/>
                  </a:ext>
                </a:extLst>
              </a:tr>
              <a:tr h="34992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116794"/>
                  </a:ext>
                </a:extLst>
              </a:tr>
              <a:tr h="34992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339466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79F7138-5D6E-41F5-81EB-1DF3E2579C6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sz="2600"/>
              <a:t>Drawdown Summary of Possible Reduction of GHGs by Sector over Next 30 Years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E08D1-B5AC-4103-9FE4-AB2E2B577E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sz="3200"/>
              <a:t>Drawdown Challenge April 4-25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ED07D-1EB4-45DB-8298-DFB635C250E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lnSpc>
                <a:spcPct val="80000"/>
              </a:lnSpc>
            </a:pPr>
            <a:r>
              <a:rPr lang="en-US" sz="2800"/>
              <a:t>Drawdown Solutions</a:t>
            </a:r>
          </a:p>
          <a:p>
            <a:pPr lvl="0">
              <a:lnSpc>
                <a:spcPct val="80000"/>
              </a:lnSpc>
            </a:pPr>
            <a:r>
              <a:rPr lang="en-US" sz="2800"/>
              <a:t>Buildings &amp; Cities</a:t>
            </a:r>
          </a:p>
          <a:p>
            <a:pPr lvl="0">
              <a:lnSpc>
                <a:spcPct val="80000"/>
              </a:lnSpc>
            </a:pPr>
            <a:r>
              <a:rPr lang="en-US" sz="2800"/>
              <a:t>Energy</a:t>
            </a:r>
          </a:p>
          <a:p>
            <a:pPr lvl="0">
              <a:lnSpc>
                <a:spcPct val="80000"/>
              </a:lnSpc>
            </a:pPr>
            <a:r>
              <a:rPr lang="en-US" sz="2800"/>
              <a:t>Food</a:t>
            </a:r>
          </a:p>
          <a:p>
            <a:pPr lvl="0">
              <a:lnSpc>
                <a:spcPct val="80000"/>
              </a:lnSpc>
            </a:pPr>
            <a:r>
              <a:rPr lang="en-US" sz="2800"/>
              <a:t>Land Use</a:t>
            </a:r>
          </a:p>
          <a:p>
            <a:pPr lvl="0">
              <a:lnSpc>
                <a:spcPct val="80000"/>
              </a:lnSpc>
            </a:pPr>
            <a:r>
              <a:rPr lang="en-US" sz="2800"/>
              <a:t>Materials</a:t>
            </a:r>
          </a:p>
          <a:p>
            <a:pPr lvl="0">
              <a:lnSpc>
                <a:spcPct val="80000"/>
              </a:lnSpc>
            </a:pPr>
            <a:r>
              <a:rPr lang="en-US" sz="2800"/>
              <a:t>Transport</a:t>
            </a:r>
          </a:p>
          <a:p>
            <a:pPr lvl="0">
              <a:lnSpc>
                <a:spcPct val="80000"/>
              </a:lnSpc>
            </a:pPr>
            <a:r>
              <a:rPr lang="en-US" sz="2800"/>
              <a:t>Women &amp; Girls</a:t>
            </a:r>
          </a:p>
          <a:p>
            <a:pPr lvl="0">
              <a:lnSpc>
                <a:spcPct val="80000"/>
              </a:lnSpc>
            </a:pPr>
            <a:endParaRPr lang="en-US" sz="700"/>
          </a:p>
          <a:p>
            <a:pPr lvl="0">
              <a:lnSpc>
                <a:spcPct val="80000"/>
              </a:lnSpc>
            </a:pPr>
            <a:endParaRPr lang="en-US" sz="500"/>
          </a:p>
          <a:p>
            <a:pPr lvl="0">
              <a:lnSpc>
                <a:spcPct val="80000"/>
              </a:lnSpc>
            </a:pPr>
            <a:endParaRPr lang="en-US" sz="500"/>
          </a:p>
          <a:p>
            <a:pPr lvl="0">
              <a:lnSpc>
                <a:spcPct val="80000"/>
              </a:lnSpc>
            </a:pPr>
            <a:endParaRPr lang="en-US" sz="600"/>
          </a:p>
          <a:p>
            <a:pPr lvl="0">
              <a:lnSpc>
                <a:spcPct val="80000"/>
              </a:lnSpc>
            </a:pPr>
            <a:r>
              <a:rPr lang="en-US" sz="800"/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0C148458-AA3D-497A-BB44-A8E96D82A9D7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148998" y="1769400"/>
            <a:ext cx="1777319" cy="43855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EDB777E-1CAE-4FE4-B97A-525F14CBDF5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sz="3200"/>
              <a:t>How Are We Doing?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5F56FF3E-8F48-4DD4-98E2-52328F30E19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7200" y="822960"/>
            <a:ext cx="8961120" cy="630936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90353DC-9A12-4159-BDC7-E2DDBAF612E1}"/>
              </a:ext>
            </a:extLst>
          </p:cNvPr>
          <p:cNvGraphicFramePr>
            <a:graphicFrameLocks noGrp="1"/>
          </p:cNvGraphicFramePr>
          <p:nvPr/>
        </p:nvGraphicFramePr>
        <p:xfrm>
          <a:off x="365760" y="-2846518"/>
          <a:ext cx="9201241" cy="9718563"/>
        </p:xfrm>
        <a:graphic>
          <a:graphicData uri="http://schemas.openxmlformats.org/drawingml/2006/table">
            <a:tbl>
              <a:tblPr firstRow="1" bandRow="1">
                <a:effectLst/>
                <a:tableStyleId>{232A18A2-5FE4-4B9C-9F6D-838B49B9C8A0}</a:tableStyleId>
              </a:tblPr>
              <a:tblGrid>
                <a:gridCol w="743754">
                  <a:extLst>
                    <a:ext uri="{9D8B030D-6E8A-4147-A177-3AD203B41FA5}">
                      <a16:colId xmlns:a16="http://schemas.microsoft.com/office/drawing/2014/main" val="3303232211"/>
                    </a:ext>
                  </a:extLst>
                </a:gridCol>
                <a:gridCol w="2431801">
                  <a:extLst>
                    <a:ext uri="{9D8B030D-6E8A-4147-A177-3AD203B41FA5}">
                      <a16:colId xmlns:a16="http://schemas.microsoft.com/office/drawing/2014/main" val="2262750016"/>
                    </a:ext>
                  </a:extLst>
                </a:gridCol>
                <a:gridCol w="1354683">
                  <a:extLst>
                    <a:ext uri="{9D8B030D-6E8A-4147-A177-3AD203B41FA5}">
                      <a16:colId xmlns:a16="http://schemas.microsoft.com/office/drawing/2014/main" val="467415854"/>
                    </a:ext>
                  </a:extLst>
                </a:gridCol>
                <a:gridCol w="1500475">
                  <a:extLst>
                    <a:ext uri="{9D8B030D-6E8A-4147-A177-3AD203B41FA5}">
                      <a16:colId xmlns:a16="http://schemas.microsoft.com/office/drawing/2014/main" val="1427252559"/>
                    </a:ext>
                  </a:extLst>
                </a:gridCol>
                <a:gridCol w="1566714">
                  <a:extLst>
                    <a:ext uri="{9D8B030D-6E8A-4147-A177-3AD203B41FA5}">
                      <a16:colId xmlns:a16="http://schemas.microsoft.com/office/drawing/2014/main" val="2888950015"/>
                    </a:ext>
                  </a:extLst>
                </a:gridCol>
                <a:gridCol w="1604159">
                  <a:extLst>
                    <a:ext uri="{9D8B030D-6E8A-4147-A177-3AD203B41FA5}">
                      <a16:colId xmlns:a16="http://schemas.microsoft.com/office/drawing/2014/main" val="1008473424"/>
                    </a:ext>
                  </a:extLst>
                </a:gridCol>
              </a:tblGrid>
              <a:tr h="1520994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Sector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Total CO2</a:t>
                      </a:r>
                    </a:p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equivalent</a:t>
                      </a:r>
                    </a:p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Reduction</a:t>
                      </a:r>
                    </a:p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(Gt)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Net Cost</a:t>
                      </a:r>
                    </a:p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($USbillions)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Net Savings</a:t>
                      </a:r>
                    </a:p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($USbillions)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306054"/>
                  </a:ext>
                </a:extLst>
              </a:tr>
              <a:tr h="440274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Refrigeration M’gment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89.74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-902.77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046142"/>
                  </a:ext>
                </a:extLst>
              </a:tr>
              <a:tr h="459714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Onshore Wind Turbines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Energy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095807"/>
                  </a:ext>
                </a:extLst>
              </a:tr>
              <a:tr h="911876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545081"/>
                  </a:ext>
                </a:extLst>
              </a:tr>
              <a:tr h="911876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2021443"/>
                  </a:ext>
                </a:extLst>
              </a:tr>
              <a:tr h="911876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778106"/>
                  </a:ext>
                </a:extLst>
              </a:tr>
              <a:tr h="911876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063558"/>
                  </a:ext>
                </a:extLst>
              </a:tr>
              <a:tr h="911876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48552"/>
                  </a:ext>
                </a:extLst>
              </a:tr>
              <a:tr h="911876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219641"/>
                  </a:ext>
                </a:extLst>
              </a:tr>
              <a:tr h="911876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615"/>
                  </a:ext>
                </a:extLst>
              </a:tr>
              <a:tr h="914756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800" b="0" i="0" u="none" strike="noStrike" kern="1200" cap="none">
                        <a:latin typeface="Liberation Sans" pitchFamily="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006422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11993-B09D-451D-AB96-50217C5C90B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sz="3200"/>
              <a:t>Ontario’s Energy Mix (Apr 20/2018)</a:t>
            </a:r>
          </a:p>
        </p:txBody>
      </p:sp>
      <p:graphicFrame>
        <p:nvGraphicFramePr>
          <p:cNvPr id="3" name="Table Placeholder 2">
            <a:extLst>
              <a:ext uri="{FF2B5EF4-FFF2-40B4-BE49-F238E27FC236}">
                <a16:creationId xmlns:a16="http://schemas.microsoft.com/office/drawing/2014/main" id="{A1D12818-021F-4E47-964D-0AFBADF9B8D8}"/>
              </a:ext>
            </a:extLst>
          </p:cNvPr>
          <p:cNvGraphicFramePr>
            <a:graphicFrameLocks noGrp="1"/>
          </p:cNvGraphicFramePr>
          <p:nvPr>
            <p:ph type="tbl" idx="4294967295"/>
          </p:nvPr>
        </p:nvGraphicFramePr>
        <p:xfrm>
          <a:off x="503642" y="1769400"/>
          <a:ext cx="9068397" cy="2449083"/>
        </p:xfrm>
        <a:graphic>
          <a:graphicData uri="http://schemas.openxmlformats.org/drawingml/2006/table">
            <a:tbl>
              <a:tblPr firstRow="1" bandRow="1">
                <a:effectLst/>
                <a:tableStyleId>{232A18A2-5FE4-4B9C-9F6D-838B49B9C8A0}</a:tableStyleId>
              </a:tblPr>
              <a:tblGrid>
                <a:gridCol w="3022924">
                  <a:extLst>
                    <a:ext uri="{9D8B030D-6E8A-4147-A177-3AD203B41FA5}">
                      <a16:colId xmlns:a16="http://schemas.microsoft.com/office/drawing/2014/main" val="3337631537"/>
                    </a:ext>
                  </a:extLst>
                </a:gridCol>
                <a:gridCol w="3022924">
                  <a:extLst>
                    <a:ext uri="{9D8B030D-6E8A-4147-A177-3AD203B41FA5}">
                      <a16:colId xmlns:a16="http://schemas.microsoft.com/office/drawing/2014/main" val="1267030602"/>
                    </a:ext>
                  </a:extLst>
                </a:gridCol>
                <a:gridCol w="3022924">
                  <a:extLst>
                    <a:ext uri="{9D8B030D-6E8A-4147-A177-3AD203B41FA5}">
                      <a16:colId xmlns:a16="http://schemas.microsoft.com/office/drawing/2014/main" val="3651487259"/>
                    </a:ext>
                  </a:extLst>
                </a:gridCol>
              </a:tblGrid>
              <a:tr h="33732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Percent of 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Generation (MW)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051493"/>
                  </a:ext>
                </a:extLst>
              </a:tr>
              <a:tr h="33732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Nuclear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58.3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9215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6816975"/>
                  </a:ext>
                </a:extLst>
              </a:tr>
              <a:tr h="33732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Hydro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24.6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3893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154221"/>
                  </a:ext>
                </a:extLst>
              </a:tr>
              <a:tr h="33732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Nat Gas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1777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220462"/>
                  </a:ext>
                </a:extLst>
              </a:tr>
              <a:tr h="33732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Wind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5.2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780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4471944"/>
                  </a:ext>
                </a:extLst>
              </a:tr>
              <a:tr h="33732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Solar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&lt;1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908001"/>
                  </a:ext>
                </a:extLst>
              </a:tr>
              <a:tr h="337322"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Biofuel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&lt;&lt;1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 b="0" i="0" u="none" strike="noStrike" kern="1200" cap="none">
                          <a:latin typeface="Liberation Sans" pitchFamily="18"/>
                          <a:ea typeface="Noto Sans CJK SC Regular" pitchFamily="2"/>
                          <a:cs typeface="FreeSans" pitchFamily="2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37983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2DFF3-5124-4883-973A-DA611B5D665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Alaska Holgate Glacier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84D2DE22-8ABF-42B3-A3BA-D741A282F389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5480" y="2106722"/>
            <a:ext cx="10076404" cy="33613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3A8667-9AA3-4046-9D81-A623A355E190}"/>
              </a:ext>
            </a:extLst>
          </p:cNvPr>
          <p:cNvSpPr txBox="1"/>
          <p:nvPr/>
        </p:nvSpPr>
        <p:spPr>
          <a:xfrm>
            <a:off x="182880" y="5943600"/>
            <a:ext cx="9575642" cy="91440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Liberation Sans" pitchFamily="18"/>
                <a:ea typeface="Noto Sans CJK SC Regular" pitchFamily="2"/>
                <a:cs typeface="FreeSans" pitchFamily="2"/>
              </a:rPr>
              <a:t>Since 1980, the average thickness of a set of well-studied reference glaciers has decreased by an amount equivalent to more than 57 feet (17 meters) of water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78CE3-59EF-455C-BE68-5B85EE4AF0C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sz="3200"/>
              <a:t>Ontario Hydro Rates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266AC-BBFD-4881-889B-1F8046516F4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998" y="1769400"/>
            <a:ext cx="9068763" cy="4385517"/>
          </a:xfrm>
        </p:spPr>
        <p:txBody>
          <a:bodyPr/>
          <a:lstStyle/>
          <a:p>
            <a:pPr lvl="0" algn="just"/>
            <a:r>
              <a:rPr lang="en-US" sz="2400"/>
              <a:t>TOU Pricing (cents per kWh)</a:t>
            </a:r>
          </a:p>
          <a:p>
            <a:pPr lvl="0" algn="just">
              <a:buSzPct val="45000"/>
              <a:buFont typeface="StarSymbol"/>
              <a:buChar char="●"/>
            </a:pPr>
            <a:r>
              <a:rPr lang="en-US" sz="2400"/>
              <a:t>Peak – 13.2c</a:t>
            </a:r>
          </a:p>
          <a:p>
            <a:pPr lvl="0" algn="just">
              <a:buSzPct val="45000"/>
              <a:buFont typeface="StarSymbol"/>
              <a:buChar char="●"/>
            </a:pPr>
            <a:r>
              <a:rPr lang="en-US" sz="2400"/>
              <a:t>Midpeak – 9.5c</a:t>
            </a:r>
          </a:p>
          <a:p>
            <a:pPr lvl="0" algn="just">
              <a:buSzPct val="45000"/>
              <a:buFont typeface="StarSymbol"/>
              <a:buChar char="●"/>
            </a:pPr>
            <a:r>
              <a:rPr lang="en-US" sz="2400"/>
              <a:t>Offpeak – 6.5c</a:t>
            </a:r>
          </a:p>
          <a:p>
            <a:pPr lvl="0" algn="just">
              <a:buSzPct val="45000"/>
              <a:buFont typeface="StarSymbol"/>
              <a:buChar char="●"/>
            </a:pPr>
            <a:r>
              <a:rPr lang="en-US" sz="2400"/>
              <a:t>Current temporary reduction to cost $44b</a:t>
            </a:r>
          </a:p>
          <a:p>
            <a:pPr lvl="0" algn="just">
              <a:buSzPct val="45000"/>
              <a:buFont typeface="StarSymbol"/>
              <a:buChar char="●"/>
            </a:pPr>
            <a:r>
              <a:rPr lang="en-US" sz="2400"/>
              <a:t>Since Green Energy Act and before temporary reduction Ontario hydro rates increased 71% over last 10 years (Can avg 34%)</a:t>
            </a:r>
          </a:p>
          <a:p>
            <a:pPr lvl="0" algn="just">
              <a:buSzPct val="45000"/>
              <a:buFont typeface="StarSymbol"/>
              <a:buChar char="●"/>
            </a:pPr>
            <a:r>
              <a:rPr lang="en-US" sz="2400"/>
              <a:t>RE supplies 7%, cost is 30% of increase</a:t>
            </a:r>
          </a:p>
          <a:p>
            <a:pPr lvl="0" algn="just">
              <a:buSzPct val="45000"/>
              <a:buFont typeface="StarSymbol"/>
              <a:buChar char="●"/>
            </a:pP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63968A55-ED1E-47A8-81B5-CDFE0B1C58A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39195" y="640080"/>
            <a:ext cx="9344884" cy="643644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38F45504-8717-415C-B171-F1B2415ABFC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65760" y="1097280"/>
            <a:ext cx="9418320" cy="576467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8B320A14-A611-4818-AFE0-F28CBE50DCA8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177357" y="1769400"/>
            <a:ext cx="3720958" cy="209159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5CBE129-4DDF-4697-AD54-56374FE8F24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Sources of GHGs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DFEEEB-9A54-4F1A-8E22-40E468CCAFE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642" y="4060082"/>
            <a:ext cx="9068763" cy="2091598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en-US" sz="1500"/>
              <a:t>Livestock</a:t>
            </a:r>
          </a:p>
          <a:p>
            <a:pPr lvl="0">
              <a:lnSpc>
                <a:spcPct val="80000"/>
              </a:lnSpc>
              <a:buSzPct val="45000"/>
              <a:buFont typeface="StarSymbol"/>
              <a:buChar char="●"/>
            </a:pPr>
            <a:r>
              <a:rPr lang="en-US" sz="1500"/>
              <a:t>Greenhouse Gas: Methane</a:t>
            </a:r>
          </a:p>
          <a:p>
            <a:pPr lvl="0">
              <a:lnSpc>
                <a:spcPct val="80000"/>
              </a:lnSpc>
              <a:buSzPct val="45000"/>
              <a:buFont typeface="StarSymbol"/>
              <a:buChar char="●"/>
            </a:pPr>
            <a:r>
              <a:rPr lang="en-US" sz="1500"/>
              <a:t>A cow in Argentina has its methane belches collected in a plastic tank. Argentine scientists say cows could be generating 30% of Argentina’s emissions. Almost half of all global methane emissions come from belching livestock and their manure, making livestock farming a significant contributor to climate change.</a:t>
            </a:r>
          </a:p>
          <a:p>
            <a:pPr lvl="0">
              <a:lnSpc>
                <a:spcPct val="80000"/>
              </a:lnSpc>
              <a:buSzPct val="45000"/>
              <a:buFont typeface="StarSymbol"/>
              <a:buChar char="●"/>
            </a:pPr>
            <a:r>
              <a:rPr lang="en-US" sz="1500"/>
              <a:t>Methane is twenty times more potent as a greenhouse gas than CO2 although it does not last as long in the atmosphere, eventually breaking down into carbon dioxide and other gases.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D484C-33F6-4A61-B02E-CCFD15958B2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Mt Kilimanjaro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A0F7F5FE-BB48-4EF1-A307-D346077E740D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03276" y="2162162"/>
            <a:ext cx="9068763" cy="360000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2DC95A96-1B1F-4C19-BCB5-F2A319103E7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286000" y="914400"/>
            <a:ext cx="5760720" cy="448056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4779B83E-02D7-40E4-925A-E9BA38551EE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737360" y="1437482"/>
            <a:ext cx="6492240" cy="51461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A11583-2420-480C-BAEE-267BA7A8F3F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sz="3200"/>
              <a:t>Change in Arctic Sea Ice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C2D9834A-90DF-4206-A471-2F027A7FD78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737360" y="457200"/>
            <a:ext cx="6674041" cy="667512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861B0-0CC9-4310-85E0-57C6328FA5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en-US"/>
              <a:t>Chart of CO2, Temp, Sea Level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5D562F01-2B8B-4CB1-9859-0FDB9258C4F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133359" y="1769400"/>
            <a:ext cx="5808597" cy="438551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>
            <a:extLst>
              <a:ext uri="{FF2B5EF4-FFF2-40B4-BE49-F238E27FC236}">
                <a16:creationId xmlns:a16="http://schemas.microsoft.com/office/drawing/2014/main" id="{E383978D-122D-4C41-9000-B1FA0CD6F60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1440" y="0"/>
            <a:ext cx="9785881" cy="756180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5788</TotalTime>
  <Words>675</Words>
  <Application>Microsoft Office PowerPoint</Application>
  <PresentationFormat>Widescreen</PresentationFormat>
  <Paragraphs>244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Calibri</vt:lpstr>
      <vt:lpstr>DejaVu Sans</vt:lpstr>
      <vt:lpstr>FreeSans</vt:lpstr>
      <vt:lpstr>Liberation Sans</vt:lpstr>
      <vt:lpstr>Liberation Serif</vt:lpstr>
      <vt:lpstr>Noto Sans CJK SC Regular</vt:lpstr>
      <vt:lpstr>StarSymbol</vt:lpstr>
      <vt:lpstr>Default</vt:lpstr>
      <vt:lpstr>Global Warming</vt:lpstr>
      <vt:lpstr>Alaska Carroll Glacier</vt:lpstr>
      <vt:lpstr>Alaska Holgate Glacier</vt:lpstr>
      <vt:lpstr>Mt Kilimanjaro</vt:lpstr>
      <vt:lpstr>PowerPoint Presentation</vt:lpstr>
      <vt:lpstr>Change in Arctic Sea Ice</vt:lpstr>
      <vt:lpstr>PowerPoint Presentation</vt:lpstr>
      <vt:lpstr>Chart of CO2, Temp, Sea Level</vt:lpstr>
      <vt:lpstr>PowerPoint Presentation</vt:lpstr>
      <vt:lpstr>PowerPoint Presentation</vt:lpstr>
      <vt:lpstr>Global CO2 Levels &amp; Temp</vt:lpstr>
      <vt:lpstr>Composition of Earth’s Atmosphere</vt:lpstr>
      <vt:lpstr>The Main GHGs</vt:lpstr>
      <vt:lpstr>Sources of GHGs</vt:lpstr>
      <vt:lpstr>Scope of the Climate Change Problem</vt:lpstr>
      <vt:lpstr>PowerPoint Presentation</vt:lpstr>
      <vt:lpstr>PowerPoint Presentation</vt:lpstr>
      <vt:lpstr>Renewable Energy Capacity Growth</vt:lpstr>
      <vt:lpstr>Renewable Energy’s Share of theTotal</vt:lpstr>
      <vt:lpstr>Changes in Fuels Used for Electric Power Generation</vt:lpstr>
      <vt:lpstr>PowerPoint Presentation</vt:lpstr>
      <vt:lpstr>PowerPoint Presentation</vt:lpstr>
      <vt:lpstr>What Can We Do?</vt:lpstr>
      <vt:lpstr>Drawdown Summary of Possible Reduction of GHGs by Sector over Next 30 Years</vt:lpstr>
      <vt:lpstr>Drawdown Challenge April 4-25</vt:lpstr>
      <vt:lpstr>How Are We Doing?</vt:lpstr>
      <vt:lpstr>PowerPoint Presentation</vt:lpstr>
      <vt:lpstr>PowerPoint Presentation</vt:lpstr>
      <vt:lpstr>Ontario’s Energy Mix (Apr 20/2018)</vt:lpstr>
      <vt:lpstr>Ontario Hydro Rates</vt:lpstr>
      <vt:lpstr>PowerPoint Presentation</vt:lpstr>
      <vt:lpstr>PowerPoint Presentation</vt:lpstr>
      <vt:lpstr>Sources of GHGs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Warming</dc:title>
  <cp:lastModifiedBy>Stewart Shouldice</cp:lastModifiedBy>
  <cp:revision>124</cp:revision>
  <dcterms:created xsi:type="dcterms:W3CDTF">2018-04-03T11:48:57Z</dcterms:created>
  <dcterms:modified xsi:type="dcterms:W3CDTF">2018-04-25T23:14:06Z</dcterms:modified>
</cp:coreProperties>
</file>