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32A18A2-5FE4-4B9C-9F6D-838B49B9C8A0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3CDB01-C597-4E20-938F-580A5FE9294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61980-0BC7-4C2B-B8F8-7D45E766916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ED945-DE8B-4094-BD42-3FBE4918E2A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6B579-9024-47AC-9951-3162E2DAA92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D88DE4-E652-4457-BE2A-8C83B0060317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02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8AC40-7CE2-4FF1-8472-4D6AAACB5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A301C-A16F-42A2-ACF4-9A71A2C769F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DDD543C-2E18-49EA-8F39-B770B6D62A1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5E6FB-DCF3-41B2-BC01-75C4A9A2DBF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2CD0E-BA77-494A-945C-7D5FF4CAB2C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8D5D8-12AC-45FA-B913-9AFA18912C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2344F51-7276-4ED0-9EB7-DE31CF08AD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75C19AF-A0BE-44DB-B370-FF9E3C5171A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C22C61-E396-4B5C-8B91-9F32D51FD7AE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4904E7F7-5918-43AF-9425-504E95EC1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A729B80-2B39-4760-9D97-47BFE5C82A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08FF1B4-A4BB-43E4-8D67-58989FE173D2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7CA9C4-B2CB-44B0-8827-E3D3E9F693A2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B516ACE-8F27-43DE-9A55-FD9A5EFA3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B054658-DE1F-41AD-AF93-B6847223C5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EE02431-6D28-4398-B26A-563428634CC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FA2B2D-2286-4594-AF93-1F5BADB5EE78}" type="slidenum">
              <a:t>11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324C3C0-12B4-4F44-89A5-885389377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0923E51-4DBE-4C54-BC54-0E26F08AE5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87855B7-F509-4160-BD3F-1A2A276B51BF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E89EDF-5F6A-4E6A-8F73-9C7CC2208E95}" type="slidenum">
              <a:t>12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219D6AF-BBF4-4700-8365-288856158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19E9767-8AB8-4400-BB40-A0B60B3910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2649849-BB22-4981-AEC3-8FB520E8D68A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ECC8D8-8634-4EE5-84B1-3773AE8F02A0}" type="slidenum">
              <a:t>13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229B999-C4C5-4060-98B5-C2043D40F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6FEF085E-B5C2-4BA0-862A-0C0BAE36A0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A034C53-9A03-4DF1-B2D9-E11A81F13FDB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B6CFE7-ED62-4849-961D-3A66F28C7D27}" type="slidenum">
              <a:t>14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39381C2-182D-42E7-8F4B-2A54C29AF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6F8E745-A881-4AFB-8B7E-4F92FC7F87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725761B-7D72-4099-B312-1700403927BA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1685E0-D7C0-49E1-9EB0-E7C4DFCF173A}" type="slidenum">
              <a:t>15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45D0C6B-AAD5-4C7E-9413-EF1455E12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5AFE3E2-DDD9-4C6C-ACC1-8CBFA2BF8F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B35DBED-1569-40AC-8076-89686EECB94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F96870-C6C6-4C8E-BECD-F2295E54C7FD}" type="slidenum">
              <a:t>16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15CDD64-61A4-4353-B13E-208938ADE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373CDDD-7FBD-4D86-88F5-EC5812121C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A3EEDB5-92B5-4DAD-B9ED-337512BDE3C2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4D9B14-CDF5-42CC-BB07-77C419D0EE4E}" type="slidenum">
              <a:t>17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B8F37AD-D158-4E93-89C4-633AC3431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8C4633D-FC49-4181-B321-444614185D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2435A01-3167-4F5C-B90B-2BC018E5C6FD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83BCC6-9303-4795-A321-A88047E0C1AB}" type="slidenum">
              <a:t>18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251DA47-80E3-454F-A4E0-34B727521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4969C57-67AF-486C-85A5-CC145207C7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D0BBCC4-E027-4639-879D-AACFF9E337D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74AB9-3E18-4869-9A8A-6C682F81304D}" type="slidenum">
              <a:t>19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C9F3F39-53F8-441B-BEF8-FFBCA5D3A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ECBB74D-177D-4EF9-9220-51598EF5A5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660B73-A468-4535-85C7-70764798D0B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F1D1E4-6C15-435F-915E-28BBF7C9A1A6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8B6E4AF-1AA8-4537-B664-3462E6C2F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8551" y="365129"/>
            <a:ext cx="5027608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8A19BB7-EB04-4DE8-80C5-BC4AD5867F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DC5B29A-EBCC-4B2C-B244-B66E51BDD63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9EEDC3-EBF5-472D-8FC6-4CE52AA3086E}" type="slidenum">
              <a:t>20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F0A5B6D-DB50-447B-BE72-EF3B795DC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CF7C8C3-ACF9-4C69-956C-B706219869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4109C4D-5E43-4D71-BB7F-3EC2BF96101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4387AE-4D42-4E37-BB99-554CE09714C6}" type="slidenum">
              <a:t>21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3354E58-9EA6-4DE6-91F2-284B86219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9F14BA14-6D66-48FE-8B22-565D891DC0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4838971-DAA3-4933-995D-BB303C4FB160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348827-F6C0-4287-9F4F-A063757A6E9F}" type="slidenum">
              <a:t>22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198AC287-ABAA-43B6-8B9B-652A69F7A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1EF58AF6-5B08-44AE-B764-05BBC8C605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8B51A29-DE3D-4233-BEE9-1EDE16F1936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EE8934-B363-4288-AD22-707968166CC8}" type="slidenum">
              <a:t>23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0FD07002-0E22-4AB4-B0E4-14F711C6C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C6433061-3372-4DD6-963F-3F298FC0E0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9C4825C-CE39-46B2-996A-884050C51BA6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ADD4DE-B725-41BE-986C-EF27C6BE7C06}" type="slidenum">
              <a:t>24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F63E7299-0645-44CC-A807-D2C28114F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A0CC2C34-1DEE-4C10-89EF-307BE671B6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F5D22CC-10FC-4386-B16F-03E71B22BCF5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F0BF34-304C-443A-BD2D-A31A19C47650}" type="slidenum">
              <a:t>25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0DEB7A7-5227-4778-AB41-E0194C2BE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D6FB19EC-6F6C-44AD-A927-9DEC6242B0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84ED5E4-307B-41EC-9A81-7E69A676D976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0F2504-0F1A-4E08-B80E-D8A52D8D8F79}" type="slidenum">
              <a:t>26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D44F888-FF1A-46E0-8481-6FB5793E9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B405550-D057-43D6-A500-D80F643F5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2BEECE3-A1C5-453C-B592-A71B5F70099F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6BDA70-C8BD-4615-9A73-2E265DF273E1}" type="slidenum">
              <a:t>27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BFF32A8-858F-4F26-BCB7-A1F763FBB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8ED2295-2244-4836-9BD1-F05113F4B7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9A4E0AC-730D-4280-89CD-020561C41CCF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7E28E-1CE8-4C4C-A8E7-8CF899072F84}" type="slidenum">
              <a:t>28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73F19C98-B214-4696-BC37-23C55505B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2D90666-FA69-42C0-A3D7-4C339F17A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5F9DD2-0D7C-4BE1-A088-6E3D5D3E7AF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488D12-9B7D-4FB8-8E58-F772C01233DE}" type="slidenum">
              <a:t>29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E3DA0292-F95A-497D-BF83-383D85C4A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9D44CF9-836A-4520-8E3C-B91AC4322C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B540A76-5BFC-4F11-AA4B-9B2E0856D574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606CE3-855C-482B-8383-4D82EE063354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3B0F2C4-D892-4302-B311-288A41041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AC702F8-587E-48C4-823C-603EA1BCAA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A3E6A54-0952-4E34-AB35-0FCC688F67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47B650-00DC-48E7-A6A9-1D9E985CAEAF}" type="slidenum">
              <a:t>30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5C84C92-358D-414F-AC0C-36C8D1B9F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2837CEB-453E-467B-BC02-F8D42F0BB6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0DEB348-4050-4831-9B11-6450919E1CA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63FC3C-DD8D-4C85-A441-74E1C15A46F5}" type="slidenum">
              <a:t>31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A874C18-7527-422B-A975-E6081BFDA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3ABC427B-C418-46C7-93F1-69DE2B1184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E7BC6CF-B0B6-4E12-998E-3A5423480544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E13BD3-7E2B-4466-8F54-19A7F3B71B68}" type="slidenum">
              <a:t>32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08826B9-2E41-4FF0-9C0B-61E233099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1F8DD5D-3FE8-42EC-8DBD-E79F097A93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D22DD21-65FA-4907-88BB-B55308760EA0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8DF449-111C-4857-B799-8B9B19375C22}" type="slidenum">
              <a:t>33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28356C08-4B62-4B33-B6DE-F6E8EBAA9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A216158-3ABB-46EA-B294-84CD834194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1F5DCC2-64A0-4805-91CB-5A704C101A61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B821F1-7413-49BB-B45B-CDE259C06B81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A0D3EB00-4F20-42C6-A01D-4E07C2A12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8B77FB5A-9C9D-4621-8E45-5C4D9186CB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53B8011-9E0F-4208-B45D-9AC210405D4A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A5B1D0-6EFF-4E04-83D1-2DA165E08768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C81CAB9-C146-4CC5-8D41-2EEFF4919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5294B86-BEF2-406C-A8C9-062FC9E325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AADE6D9-1982-4BA2-9B0D-ED043458D236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E7B0C1-569C-47D4-B040-A8C4E0091906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F14EDDB-0F2D-48B4-AB80-9406EBE69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ECE15C76-1018-49E5-903B-2A356F3FD5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FB3D9DA-4AB3-4EEC-929E-EDDD31EC6F2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36C5CA-D8C8-49ED-B210-720652A69206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62DC9125-B93A-411E-8F0C-A84783894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62DAE3A4-241D-4788-AE88-968161B0F9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55127A5-ADEF-482E-8614-DDA85C1B36FA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991688-BC0D-41F3-B15D-E47B36CAE85B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984D2CAF-4309-472C-84DB-9F0102FD0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765E08D-BCED-4996-BA3C-DAEFCD28B3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5546846-A343-439C-9647-007469EA2D8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11A9E3-6085-41F1-A5F2-DA8FB0C84B73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51EFFDA9-A4E0-48B1-88B5-790FCBABC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3191" y="763588"/>
            <a:ext cx="5026027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5776C55-AA6E-4BD4-A9A3-3B36B4766D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A0AA-96AB-4D8F-B108-0B97AC4A44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8253"/>
            <a:ext cx="7558092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4765A-F9E6-4DDC-A233-3FF5CE629D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1925"/>
            <a:ext cx="7558092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9350-B72C-4072-B6A7-E9D73B4001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E286-3661-4C37-A1C2-2C09D7A43C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CD47-2DB1-43A7-A564-C032A13BF5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F2910A-B8E5-45F7-8E7B-7E6EF0A8A2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442C-D0B9-4D67-A91E-686AE2613D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03F34-ADD7-4E19-95D3-ED04342EBC3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A98AF-489D-4DA3-ABF6-02AE1A7E8A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A6AB-D1BA-46CD-9916-67C52CBCC4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9383-E09D-4020-AFB4-57016AC2E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788765-ACBF-45F5-BFBC-212200D5FD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5B222-491C-4284-9FD1-9129E37D0EF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5671" y="301623"/>
            <a:ext cx="2266953" cy="58531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FB3FA-3E9C-41B4-8553-0E397E3CFE3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0038" cy="585311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9E923-922F-457A-8953-B7DA039D3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84F38-6DF2-4EF0-AE19-BEF9C98F3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DE12-2264-437A-AF52-25795A17D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074F8-77AA-420E-B3A4-05312AF81E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01D3-5DB6-41CE-AAC1-6FBAF59CB8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B112-2D5A-4CEB-B055-82C4CC59E05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978A-F54A-400F-9332-6A21282FD7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AE82-5FB1-4D20-AA0C-0E001816DA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102B-3839-4C00-A77C-FD7FD6B91A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71FDF-4486-4EA5-95BC-F1C64F14DA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378C-CF0B-4D35-B989-0EA3C50FB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5950"/>
            <a:ext cx="8691564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2304-49CF-4896-8892-E8CE56967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60947"/>
            <a:ext cx="8691564" cy="1654177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76BD-56DB-4FE8-834A-47B09329FF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2D425-AE50-4101-8DFA-8E4AFC2F0E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775E-0888-46A2-9665-DB9AE224B8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71F6A0-CABE-4041-82FA-D844A7E229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6AF8-8900-40DF-AB67-B4C46FBEDA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BE8D5-FF1C-4822-BB5F-CE982977C6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70058"/>
            <a:ext cx="4457700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7F99-F078-4304-BA8E-1AAE17692A7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3333" y="1770058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D0A5F-2188-4B7B-81B8-B943385A11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8430-2F6F-485F-8A8D-39B6520D9F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87692-F843-4147-A8F6-B523167B3E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1E52C-D340-4773-97CF-ADA2BE968E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D0B9-F990-40ED-A5F4-2D6370CD9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1564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655A2-FA30-4D4C-BBE5-70DBF64F4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4202"/>
            <a:ext cx="4264020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62988-1C6C-4C90-91EA-156E7E95464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2246"/>
            <a:ext cx="4264020" cy="40639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EE0B0-D7E7-4CD6-A79A-8A8D27C791A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2223" y="1854202"/>
            <a:ext cx="4283077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A7ADC-A7D5-4892-9DB0-99B0425295D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2223" y="2762246"/>
            <a:ext cx="4283077" cy="40639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55C7C-74DB-4CC2-B2C3-7E2B5C0BD7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A4038-CCA2-4BC7-85EF-9E53D17704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CE12E-52E5-4F4D-BF7A-22A9A5DF12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D3D4B2-14A0-4249-B5B4-FBC6D98902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D5B8-16C4-4C48-82E4-62E0CC12C7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0540D-AFA2-4AD1-99E9-421697A790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2BFD7-F745-4463-8635-0283EE1D36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DF86B-DC10-4FAA-AB7B-202C6966C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B73BE-F48A-4EE0-B96C-37F0344F01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2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F2001-7DC9-4AEE-BC8A-F7965AE76C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947A4-1CCE-40FC-B2CC-146B5474CC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81A72-AB32-490E-8BC6-BE471E3D76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CB2F88-4285-4202-B707-366F3EA4A2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232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E537-E4BB-43D8-A113-40FCEE9D5A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4821"/>
            <a:ext cx="3251204" cy="176371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707D-3BCA-4583-B216-32EAC57A29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4658" y="1089022"/>
            <a:ext cx="5100632" cy="5373691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B65B-7CCD-422E-AB43-124A777DC46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369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F804F-11B2-4123-B90C-2878A44394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8F347-3243-482F-A340-AFA7E502DD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63701-9A63-4FC0-BFEB-995E5A76F1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34EB10-0E48-4FC8-819C-951CE3EBDD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04386-994F-4D31-AAD8-F1BCC9E14E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4821"/>
            <a:ext cx="3251204" cy="176371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7653D-719D-4664-B934-E70CFE9C046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4658" y="1089022"/>
            <a:ext cx="5100632" cy="5373691"/>
          </a:xfrm>
        </p:spPr>
        <p:txBody>
          <a:bodyPr/>
          <a:lstStyle>
            <a:lvl1pPr>
              <a:defRPr lang="en-CA"/>
            </a:lvl1pPr>
          </a:lstStyle>
          <a:p>
            <a:pPr lvl="0"/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B5AB1-683D-4B3C-ADBB-DF571A65EC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369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CE525-78C3-4F7D-B9BF-FCE3166C17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71631-41F5-47B2-A792-E56ACCC717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408DE-5537-482D-8FE7-6032423FB9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4968B-D260-4894-9224-F5DD4D0764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E0DA7-24DD-48B0-8578-D7C91E582B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642" y="301322"/>
            <a:ext cx="9068763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B6D2A-6890-4141-9633-E7D713162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2" y="1769400"/>
            <a:ext cx="9068763" cy="43855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554D-46B4-4CD1-BB9B-086C7BFC7B1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642" y="6888961"/>
            <a:ext cx="2347557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B7F7F-AF93-4AE8-B007-65782817214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5916" y="6888961"/>
            <a:ext cx="3193916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5D79A-1DB4-457B-8DB5-28C48AC2E16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4838" y="6888961"/>
            <a:ext cx="2347557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D66AF2D-8DEA-4C94-8C78-43844D5A485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6692-5793-42F8-A01D-EFE6F7A194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Global Warming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1D65B6A-8768-465B-BD4A-9F5E9AC0719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5082" y="1769400"/>
            <a:ext cx="4385517" cy="438551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658C28C-6FB4-455B-95F4-1234F797D1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9918" y="2013481"/>
            <a:ext cx="5785198" cy="35481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7C06-17DD-4590-9255-521C76D4C5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2" y="182880"/>
            <a:ext cx="9068763" cy="1097636"/>
          </a:xfrm>
        </p:spPr>
        <p:txBody>
          <a:bodyPr/>
          <a:lstStyle/>
          <a:p>
            <a:pPr lvl="0"/>
            <a:r>
              <a:rPr lang="en-US"/>
              <a:t>Global CO2 Levels &amp; Temp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1864B5D-8CEF-4A3C-8693-4EC9ACD3A8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1163" y="1554836"/>
            <a:ext cx="8583838" cy="54946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74C3-5961-459C-AC52-143218864E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Composition of Earth’s Atmosphere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4BC6132-996F-4961-808B-3F5FF5AA34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6160" y="1769400"/>
            <a:ext cx="2834640" cy="48142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3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4E7D-FA52-446F-BAB9-3D6A3708BA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sz="3200"/>
              <a:t>The Main GHGs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919DC241-55AA-4C23-B432-109D6E060913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503642" y="1769400"/>
          <a:ext cx="9068397" cy="3388318"/>
        </p:xfrm>
        <a:graphic>
          <a:graphicData uri="http://schemas.openxmlformats.org/drawingml/2006/table">
            <a:tbl>
              <a:tblPr firstRow="1" bandRow="1">
                <a:effectLst/>
                <a:tableStyleId>{232A18A2-5FE4-4B9C-9F6D-838B49B9C8A0}</a:tableStyleId>
              </a:tblPr>
              <a:tblGrid>
                <a:gridCol w="1814041">
                  <a:extLst>
                    <a:ext uri="{9D8B030D-6E8A-4147-A177-3AD203B41FA5}">
                      <a16:colId xmlns:a16="http://schemas.microsoft.com/office/drawing/2014/main" val="988418270"/>
                    </a:ext>
                  </a:extLst>
                </a:gridCol>
                <a:gridCol w="1814041">
                  <a:extLst>
                    <a:ext uri="{9D8B030D-6E8A-4147-A177-3AD203B41FA5}">
                      <a16:colId xmlns:a16="http://schemas.microsoft.com/office/drawing/2014/main" val="314329153"/>
                    </a:ext>
                  </a:extLst>
                </a:gridCol>
                <a:gridCol w="1675436">
                  <a:extLst>
                    <a:ext uri="{9D8B030D-6E8A-4147-A177-3AD203B41FA5}">
                      <a16:colId xmlns:a16="http://schemas.microsoft.com/office/drawing/2014/main" val="109488861"/>
                    </a:ext>
                  </a:extLst>
                </a:gridCol>
                <a:gridCol w="1952637">
                  <a:extLst>
                    <a:ext uri="{9D8B030D-6E8A-4147-A177-3AD203B41FA5}">
                      <a16:colId xmlns:a16="http://schemas.microsoft.com/office/drawing/2014/main" val="3538809159"/>
                    </a:ext>
                  </a:extLst>
                </a:gridCol>
                <a:gridCol w="1812596">
                  <a:extLst>
                    <a:ext uri="{9D8B030D-6E8A-4147-A177-3AD203B41FA5}">
                      <a16:colId xmlns:a16="http://schemas.microsoft.com/office/drawing/2014/main" val="1264892664"/>
                    </a:ext>
                  </a:extLst>
                </a:gridCol>
              </a:tblGrid>
              <a:tr h="86184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Lifetime (Yrs)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Proportion vs 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Global Warming Potential vs CO2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over 20 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682151"/>
                  </a:ext>
                </a:extLst>
              </a:tr>
              <a:tr h="86184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Carbon Dioxide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(CO2)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30-95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Fossil Fuels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77758"/>
                  </a:ext>
                </a:extLst>
              </a:tr>
              <a:tr h="86184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Methane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(CH4)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1/220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84x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Oil &amp; gas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Agriculture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Waste Mgmt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499041"/>
                  </a:ext>
                </a:extLst>
              </a:tr>
              <a:tr h="803163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Nitrous Oxide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(NO2)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1/1350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264x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Fertilizer use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Fossil fuels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3251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44E24-B69E-4335-A74A-7166ADE50E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996" y="5315041"/>
            <a:ext cx="9068763" cy="2091598"/>
          </a:xfrm>
        </p:spPr>
        <p:txBody>
          <a:bodyPr/>
          <a:lstStyle/>
          <a:p>
            <a:pPr lvl="0"/>
            <a:r>
              <a:rPr lang="en-US" sz="1800"/>
              <a:t>-also water vapour, CFCs, HFCs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C1F3-D37A-4238-ADF2-8F0BBEEAA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sz="3200"/>
              <a:t>Sources of GHGs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0131-B6DA-4746-94AB-72D12966BF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9591">
            <a:off x="2517828" y="6306891"/>
            <a:ext cx="4425476" cy="4385517"/>
          </a:xfrm>
        </p:spPr>
        <p:txBody>
          <a:bodyPr/>
          <a:lstStyle/>
          <a:p>
            <a:pPr lvl="0"/>
            <a:r>
              <a:rPr lang="en-US" sz="1200"/>
              <a:t>https://allianz.com/en/about_us/open-knowledge/topics/environment/articles/140912-fifteen-sources-of-greenhouse-gases.html/#!m4432cf0e-cb70-4ff1-bc0e-5e5c2797e856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8EC76A9-01D7-4FA5-B781-C45C703F25D5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640080" y="1740962"/>
          <a:ext cx="8991002" cy="3680999"/>
        </p:xfrm>
        <a:graphic>
          <a:graphicData uri="http://schemas.openxmlformats.org/drawingml/2006/table">
            <a:tbl>
              <a:tblPr firstRow="1" bandRow="1">
                <a:effectLst/>
                <a:tableStyleId>{232A18A2-5FE4-4B9C-9F6D-838B49B9C8A0}</a:tableStyleId>
              </a:tblPr>
              <a:tblGrid>
                <a:gridCol w="2250722">
                  <a:extLst>
                    <a:ext uri="{9D8B030D-6E8A-4147-A177-3AD203B41FA5}">
                      <a16:colId xmlns:a16="http://schemas.microsoft.com/office/drawing/2014/main" val="2314775576"/>
                    </a:ext>
                  </a:extLst>
                </a:gridCol>
                <a:gridCol w="1367284">
                  <a:extLst>
                    <a:ext uri="{9D8B030D-6E8A-4147-A177-3AD203B41FA5}">
                      <a16:colId xmlns:a16="http://schemas.microsoft.com/office/drawing/2014/main" val="1438680665"/>
                    </a:ext>
                  </a:extLst>
                </a:gridCol>
                <a:gridCol w="5373361">
                  <a:extLst>
                    <a:ext uri="{9D8B030D-6E8A-4147-A177-3AD203B41FA5}">
                      <a16:colId xmlns:a16="http://schemas.microsoft.com/office/drawing/2014/main" val="1522468230"/>
                    </a:ext>
                  </a:extLst>
                </a:gridCol>
              </a:tblGrid>
              <a:tr h="38951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Proportion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98817"/>
                  </a:ext>
                </a:extLst>
              </a:tr>
              <a:tr h="38951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Power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25 –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Coal, oil, natural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568750"/>
                  </a:ext>
                </a:extLst>
              </a:tr>
              <a:tr h="43848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heating/cooling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24495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Includes cement &amp; petrochemicals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57768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road/aviation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938276"/>
                  </a:ext>
                </a:extLst>
              </a:tr>
              <a:tr h="38951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Energy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Includes oil &amp; gas production/coal 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256153"/>
                  </a:ext>
                </a:extLst>
              </a:tr>
              <a:tr h="674644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includes deforestation, degradation, land use change/soil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77264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Livestock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Carbon dioxide, methane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82221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solid &amp;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962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D382-AD63-4106-99C5-5A229D873B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sz="3200"/>
              <a:t>Scope of the Climate Change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123D3-CB00-4AE9-8559-7D9BF3751B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/>
            <a:endParaRPr lang="en-US"/>
          </a:p>
          <a:p>
            <a:pPr lvl="0" algn="ctr"/>
            <a:endParaRPr lang="en-US"/>
          </a:p>
          <a:p>
            <a:pPr lvl="0" algn="ctr"/>
            <a:endParaRPr lang="en-US"/>
          </a:p>
          <a:p>
            <a:pPr lvl="0" algn="ctr"/>
            <a:endParaRPr lang="en-US"/>
          </a:p>
          <a:p>
            <a:pPr lvl="0" algn="ctr"/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BED62D4-C976-4C3C-9E92-F8C96675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1413">
            <a:off x="1096090" y="2171471"/>
            <a:ext cx="8869680" cy="704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35B48-1EEB-4D7B-84B6-A72F94243AA0}"/>
              </a:ext>
            </a:extLst>
          </p:cNvPr>
          <p:cNvSpPr txBox="1"/>
          <p:nvPr/>
        </p:nvSpPr>
        <p:spPr>
          <a:xfrm>
            <a:off x="1280160" y="3108960"/>
            <a:ext cx="4197955" cy="26499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Rolling Stone Magazine – July 19, 2012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2 degrees Celsius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565 Gigatons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2795 Gigatons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53D5453-52A9-467E-81D6-6134E950CC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80280" y="91440"/>
            <a:ext cx="6427436" cy="69318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C8629F6-CA3D-4A00-9AF1-4600166C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47161" y="91440"/>
            <a:ext cx="6427436" cy="70408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49347B8-42CA-43AF-92D7-8C99D1F025A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1681" y="1769400"/>
            <a:ext cx="7852318" cy="43855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3B6012-AE8D-4E99-BD78-1455A5A3B1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Renewable Energy Capacity Growth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1DB7D27-8F5F-4963-8678-A02955AE4D1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1681" y="1769400"/>
            <a:ext cx="7852318" cy="43855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4ADA46-5D70-4EA5-A770-5E0AD931F1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Renewable Energy’s Share of theTotal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2118-2248-4A7E-B132-C313B33951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3519" y="837718"/>
            <a:ext cx="7423199" cy="625321"/>
          </a:xfrm>
        </p:spPr>
        <p:txBody>
          <a:bodyPr/>
          <a:lstStyle/>
          <a:p>
            <a:pPr lvl="0"/>
            <a:r>
              <a:rPr lang="en-US"/>
              <a:t>Alaska Carroll Glacier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736525A-F1A7-4428-BD78-51BC5C8D16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80" y="1951558"/>
            <a:ext cx="10076404" cy="3672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22D8EAB-601B-4D2E-9481-4FF75B19C2D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1681" y="1769400"/>
            <a:ext cx="7852318" cy="43855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577977-6C69-4B9B-9470-E3B262DC9C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2600"/>
              <a:t>Changes in Fuels Used for Electric Power Generation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D7DBF62-2A25-4AA4-8CC2-5A4D0B6B4B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760" y="1132200"/>
            <a:ext cx="10076404" cy="53316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B2BEDCE-6FBD-45AE-866B-6501B154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3610">
            <a:off x="735753" y="1020342"/>
            <a:ext cx="9136803" cy="5659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3A45B-6DBC-497E-A4DB-EF37925470AE}"/>
              </a:ext>
            </a:extLst>
          </p:cNvPr>
          <p:cNvSpPr txBox="1"/>
          <p:nvPr/>
        </p:nvSpPr>
        <p:spPr>
          <a:xfrm>
            <a:off x="698757" y="6877083"/>
            <a:ext cx="855722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$/Mwh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2AFF7-E26B-4168-90B7-38BBAEA6BAB6}"/>
              </a:ext>
            </a:extLst>
          </p:cNvPr>
          <p:cNvSpPr txBox="1"/>
          <p:nvPr/>
        </p:nvSpPr>
        <p:spPr>
          <a:xfrm>
            <a:off x="1097280" y="1903323"/>
            <a:ext cx="7589520" cy="44416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Governments: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Federal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International Cooperation – COP commitments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Incentives/subsidies/taxes – carbon pricing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Funding for domestic research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Funding to developing nations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Provincial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Incentives/subsidies/taxes – cap and trade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Green Ontario Fund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                            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Individual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Education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Respond to economic incentives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Lifestyle choices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BE572-E9F6-4E3E-A0F6-5CDD29C95B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sz="3200"/>
              <a:t>What Can We Do?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76AB0C-4C1C-47EF-9779-260D59E9B578}"/>
              </a:ext>
            </a:extLst>
          </p:cNvPr>
          <p:cNvGraphicFramePr>
            <a:graphicFrameLocks noGrp="1"/>
          </p:cNvGraphicFramePr>
          <p:nvPr/>
        </p:nvGraphicFramePr>
        <p:xfrm>
          <a:off x="1267559" y="2315160"/>
          <a:ext cx="7541276" cy="4872599"/>
        </p:xfrm>
        <a:graphic>
          <a:graphicData uri="http://schemas.openxmlformats.org/drawingml/2006/table">
            <a:tbl>
              <a:tblPr firstRow="1" bandRow="1">
                <a:effectLst/>
                <a:tableStyleId>{232A18A2-5FE4-4B9C-9F6D-838B49B9C8A0}</a:tableStyleId>
              </a:tblPr>
              <a:tblGrid>
                <a:gridCol w="2845082">
                  <a:extLst>
                    <a:ext uri="{9D8B030D-6E8A-4147-A177-3AD203B41FA5}">
                      <a16:colId xmlns:a16="http://schemas.microsoft.com/office/drawing/2014/main" val="226571770"/>
                    </a:ext>
                  </a:extLst>
                </a:gridCol>
                <a:gridCol w="1715761">
                  <a:extLst>
                    <a:ext uri="{9D8B030D-6E8A-4147-A177-3AD203B41FA5}">
                      <a16:colId xmlns:a16="http://schemas.microsoft.com/office/drawing/2014/main" val="1527193764"/>
                    </a:ext>
                  </a:extLst>
                </a:gridCol>
                <a:gridCol w="1490398">
                  <a:extLst>
                    <a:ext uri="{9D8B030D-6E8A-4147-A177-3AD203B41FA5}">
                      <a16:colId xmlns:a16="http://schemas.microsoft.com/office/drawing/2014/main" val="1731854828"/>
                    </a:ext>
                  </a:extLst>
                </a:gridCol>
                <a:gridCol w="1490398">
                  <a:extLst>
                    <a:ext uri="{9D8B030D-6E8A-4147-A177-3AD203B41FA5}">
                      <a16:colId xmlns:a16="http://schemas.microsoft.com/office/drawing/2014/main" val="795765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PossibleTotal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Atmospheric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CO2-EQ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Reduction(GT)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  <a:ea typeface="Noto Sans CJK SC Regular" pitchFamily="2"/>
                        <a:cs typeface="Free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Net Cost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($USbillions)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Net Savings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($USbillions)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657379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Buildings &amp; 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4,778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17,906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93611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4,923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20,959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6153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10,017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03002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1,250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13782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45573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15,676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22,666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93683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Women &amp; Girls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74511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25316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16794"/>
                  </a:ext>
                </a:extLst>
              </a:tr>
              <a:tr h="3499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3946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79F7138-5D6E-41F5-81EB-1DF3E2579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2600"/>
              <a:t>Drawdown Summary of Possible Reduction of GHGs by Sector over Next 30 Years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08D1-B5AC-4103-9FE4-AB2E2B577E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Drawdown Challenge April 4-25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ED07D-1EB4-45DB-8298-DFB635C250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sz="2800"/>
              <a:t>Drawdown Solutions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Buildings &amp; Cities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Energy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Food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Land Use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Materials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Transport</a:t>
            </a:r>
          </a:p>
          <a:p>
            <a:pPr lvl="0">
              <a:lnSpc>
                <a:spcPct val="80000"/>
              </a:lnSpc>
            </a:pPr>
            <a:r>
              <a:rPr lang="en-US" sz="2800"/>
              <a:t>Women &amp; Girls</a:t>
            </a:r>
          </a:p>
          <a:p>
            <a:pPr lvl="0">
              <a:lnSpc>
                <a:spcPct val="80000"/>
              </a:lnSpc>
            </a:pPr>
            <a:endParaRPr lang="en-US" sz="700"/>
          </a:p>
          <a:p>
            <a:pPr lvl="0">
              <a:lnSpc>
                <a:spcPct val="80000"/>
              </a:lnSpc>
            </a:pPr>
            <a:endParaRPr lang="en-US" sz="500"/>
          </a:p>
          <a:p>
            <a:pPr lvl="0">
              <a:lnSpc>
                <a:spcPct val="80000"/>
              </a:lnSpc>
            </a:pPr>
            <a:endParaRPr lang="en-US" sz="500"/>
          </a:p>
          <a:p>
            <a:pPr lvl="0">
              <a:lnSpc>
                <a:spcPct val="80000"/>
              </a:lnSpc>
            </a:pPr>
            <a:endParaRPr lang="en-US" sz="600"/>
          </a:p>
          <a:p>
            <a:pPr lvl="0">
              <a:lnSpc>
                <a:spcPct val="80000"/>
              </a:lnSpc>
            </a:pPr>
            <a:r>
              <a:rPr lang="en-US" sz="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C148458-AA3D-497A-BB44-A8E96D82A9D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8998" y="1769400"/>
            <a:ext cx="1777319" cy="43855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DB777E-1CAE-4FE4-B97A-525F14CBDF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How Are We Doing?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F56FF3E-8F48-4DD4-98E2-52328F30E1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822960"/>
            <a:ext cx="8961120" cy="63093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0353DC-9A12-4159-BDC7-E2DDBAF612E1}"/>
              </a:ext>
            </a:extLst>
          </p:cNvPr>
          <p:cNvGraphicFramePr>
            <a:graphicFrameLocks noGrp="1"/>
          </p:cNvGraphicFramePr>
          <p:nvPr/>
        </p:nvGraphicFramePr>
        <p:xfrm>
          <a:off x="365760" y="-2846518"/>
          <a:ext cx="9201241" cy="9718563"/>
        </p:xfrm>
        <a:graphic>
          <a:graphicData uri="http://schemas.openxmlformats.org/drawingml/2006/table">
            <a:tbl>
              <a:tblPr firstRow="1" bandRow="1">
                <a:effectLst/>
                <a:tableStyleId>{232A18A2-5FE4-4B9C-9F6D-838B49B9C8A0}</a:tableStyleId>
              </a:tblPr>
              <a:tblGrid>
                <a:gridCol w="743754">
                  <a:extLst>
                    <a:ext uri="{9D8B030D-6E8A-4147-A177-3AD203B41FA5}">
                      <a16:colId xmlns:a16="http://schemas.microsoft.com/office/drawing/2014/main" val="3303232211"/>
                    </a:ext>
                  </a:extLst>
                </a:gridCol>
                <a:gridCol w="2431801">
                  <a:extLst>
                    <a:ext uri="{9D8B030D-6E8A-4147-A177-3AD203B41FA5}">
                      <a16:colId xmlns:a16="http://schemas.microsoft.com/office/drawing/2014/main" val="2262750016"/>
                    </a:ext>
                  </a:extLst>
                </a:gridCol>
                <a:gridCol w="1354683">
                  <a:extLst>
                    <a:ext uri="{9D8B030D-6E8A-4147-A177-3AD203B41FA5}">
                      <a16:colId xmlns:a16="http://schemas.microsoft.com/office/drawing/2014/main" val="467415854"/>
                    </a:ext>
                  </a:extLst>
                </a:gridCol>
                <a:gridCol w="1500475">
                  <a:extLst>
                    <a:ext uri="{9D8B030D-6E8A-4147-A177-3AD203B41FA5}">
                      <a16:colId xmlns:a16="http://schemas.microsoft.com/office/drawing/2014/main" val="1427252559"/>
                    </a:ext>
                  </a:extLst>
                </a:gridCol>
                <a:gridCol w="1566714">
                  <a:extLst>
                    <a:ext uri="{9D8B030D-6E8A-4147-A177-3AD203B41FA5}">
                      <a16:colId xmlns:a16="http://schemas.microsoft.com/office/drawing/2014/main" val="2888950015"/>
                    </a:ext>
                  </a:extLst>
                </a:gridCol>
                <a:gridCol w="1604159">
                  <a:extLst>
                    <a:ext uri="{9D8B030D-6E8A-4147-A177-3AD203B41FA5}">
                      <a16:colId xmlns:a16="http://schemas.microsoft.com/office/drawing/2014/main" val="1008473424"/>
                    </a:ext>
                  </a:extLst>
                </a:gridCol>
              </a:tblGrid>
              <a:tr h="1520994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Total CO2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equivalent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Reduction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(Gt)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Net Cost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($USbillions)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Net Savings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($USbillions)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306054"/>
                  </a:ext>
                </a:extLst>
              </a:tr>
              <a:tr h="440274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Refrigeration M’gment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89.74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-902.77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46142"/>
                  </a:ext>
                </a:extLst>
              </a:tr>
              <a:tr h="459714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Onshore Wind Turbines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095807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545081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21443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778106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63558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48552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19641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15"/>
                  </a:ext>
                </a:extLst>
              </a:tr>
              <a:tr h="91475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 cap="none">
                        <a:latin typeface="Liberation Sans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642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1993-B09D-451D-AB96-50217C5C90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Ontario’s Energy Mix (Apr 20/2018)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A1D12818-021F-4E47-964D-0AFBADF9B8D8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503642" y="1769400"/>
          <a:ext cx="9068397" cy="2449083"/>
        </p:xfrm>
        <a:graphic>
          <a:graphicData uri="http://schemas.openxmlformats.org/drawingml/2006/table">
            <a:tbl>
              <a:tblPr firstRow="1" bandRow="1">
                <a:effectLst/>
                <a:tableStyleId>{232A18A2-5FE4-4B9C-9F6D-838B49B9C8A0}</a:tableStyleId>
              </a:tblPr>
              <a:tblGrid>
                <a:gridCol w="3022924">
                  <a:extLst>
                    <a:ext uri="{9D8B030D-6E8A-4147-A177-3AD203B41FA5}">
                      <a16:colId xmlns:a16="http://schemas.microsoft.com/office/drawing/2014/main" val="3337631537"/>
                    </a:ext>
                  </a:extLst>
                </a:gridCol>
                <a:gridCol w="3022924">
                  <a:extLst>
                    <a:ext uri="{9D8B030D-6E8A-4147-A177-3AD203B41FA5}">
                      <a16:colId xmlns:a16="http://schemas.microsoft.com/office/drawing/2014/main" val="1267030602"/>
                    </a:ext>
                  </a:extLst>
                </a:gridCol>
                <a:gridCol w="3022924">
                  <a:extLst>
                    <a:ext uri="{9D8B030D-6E8A-4147-A177-3AD203B41FA5}">
                      <a16:colId xmlns:a16="http://schemas.microsoft.com/office/drawing/2014/main" val="3651487259"/>
                    </a:ext>
                  </a:extLst>
                </a:gridCol>
              </a:tblGrid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Percent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Generation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51493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58.3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9215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16975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3893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54221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Nat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20462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71944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908001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Biofuel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&lt;&lt;1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798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DFF3-5124-4883-973A-DA611B5D66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Alaska Holgate Glacier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4D2DE22-8ABF-42B3-A3BA-D741A282F3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80" y="2106722"/>
            <a:ext cx="10076404" cy="33613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A8667-9AA3-4046-9D81-A623A355E190}"/>
              </a:ext>
            </a:extLst>
          </p:cNvPr>
          <p:cNvSpPr txBox="1"/>
          <p:nvPr/>
        </p:nvSpPr>
        <p:spPr>
          <a:xfrm>
            <a:off x="182880" y="5943600"/>
            <a:ext cx="9575642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 Regular" pitchFamily="2"/>
                <a:cs typeface="FreeSans" pitchFamily="2"/>
              </a:rPr>
              <a:t>Since 1980, the average thickness of a set of well-studied reference glaciers has decreased by an amount equivalent to more than 57 feet (17 meters) of water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8CE3-59EF-455C-BE68-5B85EE4AF0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Ontario Hydro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66AC-BBFD-4881-889B-1F8046516F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400"/>
            <a:ext cx="9068763" cy="4385517"/>
          </a:xfrm>
        </p:spPr>
        <p:txBody>
          <a:bodyPr/>
          <a:lstStyle/>
          <a:p>
            <a:pPr lvl="0" algn="just"/>
            <a:r>
              <a:rPr lang="en-US" sz="2400"/>
              <a:t>TOU Pricing (cents per kWh)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400"/>
              <a:t>Peak – 13.2c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400"/>
              <a:t>Midpeak – 9.5c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400"/>
              <a:t>Offpeak – 6.5c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400"/>
              <a:t>Current temporary reduction to cost $44b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400"/>
              <a:t>Since Green Energy Act and before temporary reduction Ontario hydro rates increased 71% over last 10 years (Can avg 34%)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en-US" sz="2400"/>
              <a:t>RE supplies 7%, cost is 30% of increase</a:t>
            </a:r>
          </a:p>
          <a:p>
            <a:pPr lvl="0" algn="just"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3968A55-ED1E-47A8-81B5-CDFE0B1C58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9195" y="640080"/>
            <a:ext cx="9344884" cy="64364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8F45504-8717-415C-B171-F1B2415A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5760" y="1097280"/>
            <a:ext cx="9418320" cy="57646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B320A14-A611-4818-AFE0-F28CBE50DCA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77357" y="1769400"/>
            <a:ext cx="3720958" cy="20915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CBE129-4DDF-4697-AD54-56374FE8F2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Sources of GHGs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FEEEB-9A54-4F1A-8E22-40E468CCAF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2" y="4060082"/>
            <a:ext cx="9068763" cy="209159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1500"/>
              <a:t>Livestock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1500"/>
              <a:t>Greenhouse Gas: Methane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1500"/>
              <a:t>A cow in Argentina has its methane belches collected in a plastic tank. Argentine scientists say cows could be generating 30% of Argentina’s emissions. Almost half of all global methane emissions come from belching livestock and their manure, making livestock farming a significant contributor to climate change.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1500"/>
              <a:t>Methane is twenty times more potent as a greenhouse gas than CO2 although it does not last as long in the atmosphere, eventually breaking down into carbon dioxide and other gases.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484C-33F6-4A61-B02E-CCFD15958B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Mt Kilimanjaro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0F7F5FE-BB48-4EF1-A307-D346077E740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76" y="2162162"/>
            <a:ext cx="9068763" cy="36000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DC95A96-1B1F-4C19-BCB5-F2A319103E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0" y="914400"/>
            <a:ext cx="5760720" cy="44805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779B83E-02D7-40E4-925A-E9BA3855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37360" y="1437482"/>
            <a:ext cx="6492240" cy="51461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A11583-2420-480C-BAEE-267BA7A8F3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3200"/>
              <a:t>Change in Arctic Sea 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2D9834A-90DF-4206-A471-2F027A7FD7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37360" y="457200"/>
            <a:ext cx="6674041" cy="66751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61B0-0CC9-4310-85E0-57C6328FA5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Chart of CO2, Temp, Sea Level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D562F01-2B8B-4CB1-9859-0FDB9258C4F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33359" y="1769400"/>
            <a:ext cx="5808597" cy="438551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383978D-122D-4C41-9000-B1FA0CD6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0"/>
            <a:ext cx="9785881" cy="75618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675</Words>
  <Application>Microsoft Office PowerPoint</Application>
  <PresentationFormat>Widescreen</PresentationFormat>
  <Paragraphs>244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DejaVu Sans</vt:lpstr>
      <vt:lpstr>FreeSans</vt:lpstr>
      <vt:lpstr>Liberation Sans</vt:lpstr>
      <vt:lpstr>Liberation Serif</vt:lpstr>
      <vt:lpstr>Noto Sans CJK SC Regular</vt:lpstr>
      <vt:lpstr>StarSymbol</vt:lpstr>
      <vt:lpstr>Default</vt:lpstr>
      <vt:lpstr>Global Warming</vt:lpstr>
      <vt:lpstr>Alaska Carroll Glacier</vt:lpstr>
      <vt:lpstr>Alaska Holgate Glacier</vt:lpstr>
      <vt:lpstr>Mt Kilimanjaro</vt:lpstr>
      <vt:lpstr>PowerPoint Presentation</vt:lpstr>
      <vt:lpstr>Change in Arctic Sea Ice</vt:lpstr>
      <vt:lpstr>PowerPoint Presentation</vt:lpstr>
      <vt:lpstr>Chart of CO2, Temp, Sea Level</vt:lpstr>
      <vt:lpstr>PowerPoint Presentation</vt:lpstr>
      <vt:lpstr>PowerPoint Presentation</vt:lpstr>
      <vt:lpstr>Global CO2 Levels &amp; Temp</vt:lpstr>
      <vt:lpstr>Composition of Earth’s Atmosphere</vt:lpstr>
      <vt:lpstr>The Main GHGs</vt:lpstr>
      <vt:lpstr>Sources of GHGs</vt:lpstr>
      <vt:lpstr>Scope of the Climate Change Problem</vt:lpstr>
      <vt:lpstr>PowerPoint Presentation</vt:lpstr>
      <vt:lpstr>PowerPoint Presentation</vt:lpstr>
      <vt:lpstr>Renewable Energy Capacity Growth</vt:lpstr>
      <vt:lpstr>Renewable Energy’s Share of theTotal</vt:lpstr>
      <vt:lpstr>Changes in Fuels Used for Electric Power Generation</vt:lpstr>
      <vt:lpstr>PowerPoint Presentation</vt:lpstr>
      <vt:lpstr>PowerPoint Presentation</vt:lpstr>
      <vt:lpstr>What Can We Do?</vt:lpstr>
      <vt:lpstr>Drawdown Summary of Possible Reduction of GHGs by Sector over Next 30 Years</vt:lpstr>
      <vt:lpstr>Drawdown Challenge April 4-25</vt:lpstr>
      <vt:lpstr>How Are We Doing?</vt:lpstr>
      <vt:lpstr>PowerPoint Presentation</vt:lpstr>
      <vt:lpstr>PowerPoint Presentation</vt:lpstr>
      <vt:lpstr>Ontario’s Energy Mix (Apr 20/2018)</vt:lpstr>
      <vt:lpstr>Ontario Hydro Rates</vt:lpstr>
      <vt:lpstr>PowerPoint Presentation</vt:lpstr>
      <vt:lpstr>PowerPoint Presentation</vt:lpstr>
      <vt:lpstr>Sources of GHGs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cp:lastModifiedBy>Stewart Shouldice</cp:lastModifiedBy>
  <cp:revision>124</cp:revision>
  <dcterms:created xsi:type="dcterms:W3CDTF">2018-04-03T11:48:57Z</dcterms:created>
  <dcterms:modified xsi:type="dcterms:W3CDTF">2018-04-25T23:14:06Z</dcterms:modified>
</cp:coreProperties>
</file>